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92" r:id="rId3"/>
    <p:sldId id="352" r:id="rId4"/>
    <p:sldId id="296" r:id="rId5"/>
    <p:sldId id="257" r:id="rId6"/>
    <p:sldId id="258" r:id="rId7"/>
    <p:sldId id="268" r:id="rId8"/>
    <p:sldId id="261" r:id="rId9"/>
    <p:sldId id="267" r:id="rId10"/>
    <p:sldId id="260" r:id="rId11"/>
    <p:sldId id="299" r:id="rId12"/>
    <p:sldId id="353" r:id="rId13"/>
    <p:sldId id="300" r:id="rId14"/>
    <p:sldId id="265" r:id="rId15"/>
    <p:sldId id="302" r:id="rId16"/>
    <p:sldId id="301" r:id="rId17"/>
    <p:sldId id="303" r:id="rId18"/>
    <p:sldId id="269" r:id="rId19"/>
    <p:sldId id="270" r:id="rId20"/>
    <p:sldId id="271" r:id="rId21"/>
    <p:sldId id="272" r:id="rId22"/>
    <p:sldId id="273" r:id="rId23"/>
    <p:sldId id="262" r:id="rId24"/>
    <p:sldId id="274" r:id="rId25"/>
    <p:sldId id="275" r:id="rId26"/>
    <p:sldId id="276" r:id="rId27"/>
    <p:sldId id="277" r:id="rId28"/>
    <p:sldId id="297" r:id="rId29"/>
    <p:sldId id="278" r:id="rId30"/>
    <p:sldId id="279" r:id="rId31"/>
    <p:sldId id="280" r:id="rId32"/>
    <p:sldId id="263" r:id="rId33"/>
    <p:sldId id="264" r:id="rId34"/>
    <p:sldId id="298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09" r:id="rId47"/>
    <p:sldId id="295" r:id="rId48"/>
    <p:sldId id="304" r:id="rId49"/>
    <p:sldId id="294" r:id="rId50"/>
    <p:sldId id="305" r:id="rId51"/>
    <p:sldId id="293" r:id="rId52"/>
    <p:sldId id="310" r:id="rId53"/>
    <p:sldId id="306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1" r:id="rId63"/>
    <p:sldId id="320" r:id="rId64"/>
    <p:sldId id="322" r:id="rId65"/>
    <p:sldId id="323" r:id="rId66"/>
    <p:sldId id="325" r:id="rId67"/>
    <p:sldId id="324" r:id="rId68"/>
    <p:sldId id="326" r:id="rId69"/>
    <p:sldId id="307" r:id="rId70"/>
    <p:sldId id="308" r:id="rId71"/>
    <p:sldId id="329" r:id="rId72"/>
    <p:sldId id="328" r:id="rId73"/>
    <p:sldId id="333" r:id="rId74"/>
    <p:sldId id="334" r:id="rId75"/>
    <p:sldId id="330" r:id="rId76"/>
    <p:sldId id="331" r:id="rId77"/>
    <p:sldId id="335" r:id="rId78"/>
    <p:sldId id="336" r:id="rId79"/>
    <p:sldId id="337" r:id="rId80"/>
    <p:sldId id="332" r:id="rId81"/>
    <p:sldId id="338" r:id="rId82"/>
    <p:sldId id="339" r:id="rId83"/>
    <p:sldId id="341" r:id="rId84"/>
    <p:sldId id="340" r:id="rId85"/>
    <p:sldId id="342" r:id="rId86"/>
    <p:sldId id="343" r:id="rId87"/>
    <p:sldId id="351" r:id="rId88"/>
    <p:sldId id="344" r:id="rId89"/>
    <p:sldId id="350" r:id="rId90"/>
    <p:sldId id="346" r:id="rId91"/>
    <p:sldId id="347" r:id="rId92"/>
    <p:sldId id="348" r:id="rId93"/>
    <p:sldId id="349" r:id="rId94"/>
    <p:sldId id="319" r:id="rId95"/>
    <p:sldId id="345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43BDB-7B60-450B-9E13-C57CE4D2D06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1A18D-8EB2-4E62-9C0E-AF0CCE0E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 It is, however, difficult to withdraw blood from a wedged Swan catheter.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1A18D-8EB2-4E62-9C0E-AF0CCE0EC97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7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7021-7852-42F0-B49A-0A9CB222C6B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A4B0-FDE9-4AAB-A366-50E729E3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 heart catheterization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K V Patil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6" y="750498"/>
            <a:ext cx="10529612" cy="5649609"/>
          </a:xfrm>
        </p:spPr>
      </p:pic>
    </p:spTree>
    <p:extLst>
      <p:ext uri="{BB962C8B-B14F-4D97-AF65-F5344CB8AC3E}">
        <p14:creationId xmlns:p14="http://schemas.microsoft.com/office/powerpoint/2010/main" val="22176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Pul</a:t>
            </a:r>
            <a:r>
              <a:rPr lang="en-US" dirty="0" smtClean="0"/>
              <a:t> vascular resistance</a:t>
            </a:r>
          </a:p>
          <a:p>
            <a:pPr lvl="1"/>
            <a:r>
              <a:rPr lang="en-US" dirty="0" smtClean="0"/>
              <a:t>Q =        P / R</a:t>
            </a:r>
          </a:p>
          <a:p>
            <a:r>
              <a:rPr lang="en-US" dirty="0" smtClean="0"/>
              <a:t>Right </a:t>
            </a:r>
            <a:r>
              <a:rPr lang="en-US" dirty="0" err="1" smtClean="0"/>
              <a:t>ventriculography</a:t>
            </a:r>
            <a:endParaRPr lang="en-US" dirty="0" smtClean="0"/>
          </a:p>
          <a:p>
            <a:pPr lvl="1"/>
            <a:r>
              <a:rPr lang="en-US" dirty="0"/>
              <a:t>right-to-left ventricular </a:t>
            </a:r>
            <a:r>
              <a:rPr lang="en-US" dirty="0" smtClean="0"/>
              <a:t>shunts</a:t>
            </a:r>
          </a:p>
          <a:p>
            <a:pPr lvl="1"/>
            <a:r>
              <a:rPr lang="en-US" dirty="0" smtClean="0"/>
              <a:t>TR</a:t>
            </a:r>
          </a:p>
          <a:p>
            <a:pPr lvl="1"/>
            <a:r>
              <a:rPr lang="en-US" dirty="0" smtClean="0"/>
              <a:t>RV dysplasia</a:t>
            </a:r>
            <a:endParaRPr lang="en-US" dirty="0"/>
          </a:p>
          <a:p>
            <a:pPr lvl="1"/>
            <a:r>
              <a:rPr lang="en-US" dirty="0"/>
              <a:t>abnormalities of the RV outflow tract (</a:t>
            </a:r>
            <a:r>
              <a:rPr lang="en-US" dirty="0" smtClean="0"/>
              <a:t>RVOT)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/>
              <a:t>stenosis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286000" y="2362201"/>
            <a:ext cx="270933" cy="194733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60" y="1241425"/>
            <a:ext cx="5161387" cy="5023908"/>
          </a:xfrm>
        </p:spPr>
      </p:pic>
    </p:spTree>
    <p:extLst>
      <p:ext uri="{BB962C8B-B14F-4D97-AF65-F5344CB8AC3E}">
        <p14:creationId xmlns:p14="http://schemas.microsoft.com/office/powerpoint/2010/main" val="2949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7F Berman balloon-tipped catheter is used, which </a:t>
            </a:r>
            <a:r>
              <a:rPr lang="en-US" dirty="0" smtClean="0"/>
              <a:t>has no </a:t>
            </a:r>
            <a:r>
              <a:rPr lang="en-US" dirty="0"/>
              <a:t>end hole but eight side holes proximal to the balloon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AP lateral projection is used to visualize </a:t>
            </a:r>
            <a:r>
              <a:rPr lang="en-US" dirty="0" smtClean="0"/>
              <a:t>the septum </a:t>
            </a:r>
            <a:r>
              <a:rPr lang="en-US" dirty="0"/>
              <a:t>and </a:t>
            </a:r>
            <a:r>
              <a:rPr lang="en-US" dirty="0" smtClean="0"/>
              <a:t>RVOT</a:t>
            </a:r>
          </a:p>
          <a:p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/>
              <a:t>, 20 to 30 mL of contrast material is </a:t>
            </a:r>
            <a:r>
              <a:rPr lang="en-US" dirty="0" smtClean="0"/>
              <a:t>injected at </a:t>
            </a:r>
            <a:r>
              <a:rPr lang="en-US" dirty="0"/>
              <a:t>8 to 10 mL/sec (but if enlarged, could be up to 40 to 50 mL at </a:t>
            </a:r>
            <a:r>
              <a:rPr lang="en-US" dirty="0" smtClean="0"/>
              <a:t>12 to </a:t>
            </a:r>
            <a:r>
              <a:rPr lang="en-US" dirty="0"/>
              <a:t>18 mL/sec)</a:t>
            </a:r>
          </a:p>
        </p:txBody>
      </p:sp>
    </p:spTree>
    <p:extLst>
      <p:ext uri="{BB962C8B-B14F-4D97-AF65-F5344CB8AC3E}">
        <p14:creationId xmlns:p14="http://schemas.microsoft.com/office/powerpoint/2010/main" val="33357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Berman catheter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6" y="1690688"/>
            <a:ext cx="4104736" cy="4771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96" y="365125"/>
            <a:ext cx="5459704" cy="355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6" y="3916392"/>
            <a:ext cx="4778891" cy="2838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11" y="6385696"/>
            <a:ext cx="394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– Teleflex incorporated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Artifacts/Errors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Damping</a:t>
            </a:r>
          </a:p>
          <a:p>
            <a:pPr lvl="1"/>
            <a:r>
              <a:rPr lang="en-US" dirty="0" smtClean="0"/>
              <a:t>Kink, high viscosity fluid(contrast), thrombus, tip hitting chamber wall</a:t>
            </a:r>
          </a:p>
          <a:p>
            <a:pPr lvl="1"/>
            <a:endParaRPr lang="en-US" dirty="0"/>
          </a:p>
          <a:p>
            <a:r>
              <a:rPr lang="en-US" dirty="0" smtClean="0"/>
              <a:t>Whip artifact</a:t>
            </a:r>
          </a:p>
          <a:p>
            <a:pPr lvl="1"/>
            <a:r>
              <a:rPr lang="en-US" dirty="0" smtClean="0"/>
              <a:t>tapping on any of the connected catheter-tubing system elements</a:t>
            </a:r>
          </a:p>
          <a:p>
            <a:r>
              <a:rPr lang="en-US" dirty="0" smtClean="0"/>
              <a:t>Impact artifact</a:t>
            </a:r>
          </a:p>
          <a:p>
            <a:pPr lvl="1"/>
            <a:r>
              <a:rPr lang="en-US" dirty="0" smtClean="0"/>
              <a:t>catheter is struck by the walls or valves of the cardiac chambers</a:t>
            </a:r>
          </a:p>
          <a:p>
            <a:r>
              <a:rPr lang="en-US" dirty="0" smtClean="0"/>
              <a:t>End pressure artifact</a:t>
            </a:r>
          </a:p>
          <a:p>
            <a:pPr lvl="1"/>
            <a:r>
              <a:rPr lang="en-US" dirty="0" smtClean="0"/>
              <a:t>streaming or high velocity of the pressure wave when using an end-hole catheter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Micromanometer</a:t>
            </a:r>
            <a:r>
              <a:rPr lang="en-US" dirty="0" smtClean="0"/>
              <a:t> Catheter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6087" y="1571625"/>
            <a:ext cx="5127688" cy="43513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571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pressure transducer mounted at the tip</a:t>
            </a:r>
          </a:p>
          <a:p>
            <a:r>
              <a:rPr lang="en-US" dirty="0" smtClean="0"/>
              <a:t>eliminates the interposing fluid column and its damping effect as well as the 30- to 40-millisecond delay</a:t>
            </a:r>
          </a:p>
          <a:p>
            <a:r>
              <a:rPr lang="en-US" dirty="0" smtClean="0"/>
              <a:t>waveform is less distorted and the whip (motion) artifact is greatly reduced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087" y="6070600"/>
            <a:ext cx="512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3.5F Mikro-Cath, Millar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transducers separated by a short distance allow for accurate determination of gradients within chambers (e.g., </a:t>
            </a:r>
            <a:r>
              <a:rPr lang="en-US" dirty="0" err="1" smtClean="0"/>
              <a:t>intraventricular</a:t>
            </a:r>
            <a:r>
              <a:rPr lang="en-US" dirty="0" smtClean="0"/>
              <a:t> gradient in HCM) and across structures (e.g., </a:t>
            </a:r>
            <a:r>
              <a:rPr lang="en-US" dirty="0" err="1" smtClean="0"/>
              <a:t>stenotic</a:t>
            </a:r>
            <a:r>
              <a:rPr lang="en-US" dirty="0" smtClean="0"/>
              <a:t> aortic valve)</a:t>
            </a:r>
          </a:p>
          <a:p>
            <a:endParaRPr lang="en-US" dirty="0"/>
          </a:p>
          <a:p>
            <a:r>
              <a:rPr lang="en-US" dirty="0" smtClean="0"/>
              <a:t>Some </a:t>
            </a:r>
            <a:r>
              <a:rPr lang="en-US" dirty="0" err="1" smtClean="0"/>
              <a:t>micromanometer</a:t>
            </a:r>
            <a:r>
              <a:rPr lang="en-US" dirty="0" smtClean="0"/>
              <a:t> systems allow for over-the-wire insertion and angiography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1606970"/>
            <a:ext cx="52752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03" y="1606970"/>
            <a:ext cx="5756544" cy="384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5140" y="3674852"/>
            <a:ext cx="27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sternal angle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0797" y="5874589"/>
            <a:ext cx="1046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Transducer position at level of RA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997998"/>
            <a:ext cx="5962295" cy="3773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9" y="1997998"/>
            <a:ext cx="5890704" cy="3773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343" y="6021238"/>
            <a:ext cx="107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Prox</a:t>
            </a:r>
            <a:r>
              <a:rPr lang="en-US" dirty="0" smtClean="0"/>
              <a:t> and </a:t>
            </a:r>
            <a:r>
              <a:rPr lang="en-US" dirty="0"/>
              <a:t>d</a:t>
            </a:r>
            <a:r>
              <a:rPr lang="en-US" dirty="0" smtClean="0"/>
              <a:t>istal lumens primed with saline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Evaluation or diagnosis of pulmonary </a:t>
            </a:r>
            <a:r>
              <a:rPr lang="en-US" dirty="0" smtClean="0"/>
              <a:t>hypertension</a:t>
            </a:r>
          </a:p>
          <a:p>
            <a:endParaRPr lang="en-US" dirty="0"/>
          </a:p>
          <a:p>
            <a:r>
              <a:rPr lang="en-US" dirty="0" err="1"/>
              <a:t>Distinduishing</a:t>
            </a:r>
            <a:r>
              <a:rPr lang="en-US" dirty="0"/>
              <a:t> etiology of shock based on mixed venous oxygen saturation (SvO2) measurement such as in septic or cardiogenic </a:t>
            </a:r>
            <a:r>
              <a:rPr lang="en-US" dirty="0" smtClean="0"/>
              <a:t>shock</a:t>
            </a:r>
          </a:p>
          <a:p>
            <a:endParaRPr lang="en-US" dirty="0"/>
          </a:p>
          <a:p>
            <a:r>
              <a:rPr lang="en-US" dirty="0"/>
              <a:t>Assessment of volume status in severe </a:t>
            </a:r>
            <a:r>
              <a:rPr lang="en-US" dirty="0" smtClean="0"/>
              <a:t>shock</a:t>
            </a:r>
          </a:p>
          <a:p>
            <a:endParaRPr lang="en-US" dirty="0"/>
          </a:p>
          <a:p>
            <a:r>
              <a:rPr lang="en-US" dirty="0"/>
              <a:t>Evaluation of pericardial illnesses such as cardiac </a:t>
            </a:r>
            <a:r>
              <a:rPr lang="en-US" dirty="0" err="1"/>
              <a:t>tamponade</a:t>
            </a:r>
            <a:r>
              <a:rPr lang="en-US" dirty="0"/>
              <a:t> or </a:t>
            </a:r>
            <a:r>
              <a:rPr lang="en-US" dirty="0" err="1"/>
              <a:t>constricitve</a:t>
            </a:r>
            <a:r>
              <a:rPr lang="en-US" dirty="0"/>
              <a:t> </a:t>
            </a:r>
            <a:r>
              <a:rPr lang="en-US" dirty="0" smtClean="0"/>
              <a:t>pericarditis</a:t>
            </a:r>
          </a:p>
          <a:p>
            <a:endParaRPr lang="en-US" dirty="0"/>
          </a:p>
          <a:p>
            <a:r>
              <a:rPr lang="en-US" dirty="0"/>
              <a:t>Assessment of right-sided </a:t>
            </a:r>
            <a:r>
              <a:rPr lang="en-US" dirty="0" err="1"/>
              <a:t>valvular</a:t>
            </a:r>
            <a:r>
              <a:rPr lang="en-US" dirty="0"/>
              <a:t> disease, congenital heart disease, cardiac shunts, when surgical repair is planned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6335"/>
            <a:ext cx="6847936" cy="3715232"/>
          </a:xfrm>
        </p:spPr>
      </p:pic>
      <p:sp>
        <p:nvSpPr>
          <p:cNvPr id="5" name="TextBox 4"/>
          <p:cNvSpPr txBox="1"/>
          <p:nvPr/>
        </p:nvSpPr>
        <p:spPr>
          <a:xfrm>
            <a:off x="838200" y="5218981"/>
            <a:ext cx="955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Integrity of balloon checked</a:t>
            </a:r>
          </a:p>
          <a:p>
            <a:r>
              <a:rPr lang="en-US" dirty="0" smtClean="0"/>
              <a:t>Catheter markings: thick @ 15cm, thin @ 10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4506759" cy="30045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3" y="3459192"/>
            <a:ext cx="4079974" cy="339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93" y="2822717"/>
            <a:ext cx="5273040" cy="3855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0792" y="1027906"/>
            <a:ext cx="612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Sterile sheath if catheter is to remain for longer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0" y="824961"/>
            <a:ext cx="6653561" cy="3712867"/>
          </a:xfrm>
        </p:spPr>
      </p:pic>
      <p:sp>
        <p:nvSpPr>
          <p:cNvPr id="5" name="TextBox 4"/>
          <p:cNvSpPr txBox="1"/>
          <p:nvPr/>
        </p:nvSpPr>
        <p:spPr>
          <a:xfrm>
            <a:off x="526211" y="4856672"/>
            <a:ext cx="657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Catheter inserted into sheath prior to catheter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Percutaneous venous </a:t>
            </a:r>
            <a:r>
              <a:rPr lang="en-US" dirty="0"/>
              <a:t>access is accomplished via the internal jugular vein or </a:t>
            </a:r>
            <a:r>
              <a:rPr lang="en-US" dirty="0" smtClean="0"/>
              <a:t>femoral vein </a:t>
            </a:r>
            <a:r>
              <a:rPr lang="en-US" dirty="0"/>
              <a:t>or less frequently the </a:t>
            </a:r>
            <a:r>
              <a:rPr lang="en-US" dirty="0" err="1"/>
              <a:t>subclavian</a:t>
            </a:r>
            <a:r>
              <a:rPr lang="en-US" dirty="0"/>
              <a:t> or </a:t>
            </a:r>
            <a:r>
              <a:rPr lang="en-US" dirty="0" err="1"/>
              <a:t>antecubital</a:t>
            </a:r>
            <a:r>
              <a:rPr lang="en-US" dirty="0"/>
              <a:t> vein</a:t>
            </a:r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heart catheter is advanced to the </a:t>
            </a:r>
            <a:r>
              <a:rPr lang="en-US" dirty="0" smtClean="0"/>
              <a:t>RA</a:t>
            </a:r>
          </a:p>
          <a:p>
            <a:r>
              <a:rPr lang="en-US" dirty="0"/>
              <a:t>catheter </a:t>
            </a:r>
            <a:r>
              <a:rPr lang="en-US" dirty="0" smtClean="0"/>
              <a:t>is connected </a:t>
            </a:r>
            <a:r>
              <a:rPr lang="en-US" dirty="0"/>
              <a:t>to the pressure </a:t>
            </a:r>
            <a:r>
              <a:rPr lang="en-US" dirty="0" smtClean="0"/>
              <a:t>transducer and </a:t>
            </a:r>
            <a:r>
              <a:rPr lang="en-US" dirty="0"/>
              <a:t>flushed; </a:t>
            </a:r>
            <a:r>
              <a:rPr lang="en-US" dirty="0" smtClean="0"/>
              <a:t>RA pressure is </a:t>
            </a:r>
            <a:r>
              <a:rPr lang="en-US" dirty="0"/>
              <a:t>recorded after ensuring proper zeroing at the </a:t>
            </a:r>
            <a:r>
              <a:rPr lang="en-US" dirty="0" smtClean="0"/>
              <a:t>mid-chest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1690688"/>
            <a:ext cx="4973032" cy="34890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52" y="1690688"/>
            <a:ext cx="5576735" cy="3489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551" y="5322498"/>
            <a:ext cx="482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IJV identified with USG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3215" y="5322498"/>
            <a:ext cx="535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Sterile precautions – LA - IJV punctured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1" y="577757"/>
            <a:ext cx="4869442" cy="3804461"/>
          </a:xfrm>
        </p:spPr>
      </p:pic>
      <p:sp>
        <p:nvSpPr>
          <p:cNvPr id="5" name="TextBox 4"/>
          <p:cNvSpPr txBox="1"/>
          <p:nvPr/>
        </p:nvSpPr>
        <p:spPr>
          <a:xfrm>
            <a:off x="293298" y="4856672"/>
            <a:ext cx="508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8.5F introducer sheath inserted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57" y="1290036"/>
            <a:ext cx="6300444" cy="34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90" y="574795"/>
            <a:ext cx="5111908" cy="4351338"/>
          </a:xfrm>
        </p:spPr>
      </p:pic>
      <p:sp>
        <p:nvSpPr>
          <p:cNvPr id="5" name="TextBox 4"/>
          <p:cNvSpPr txBox="1"/>
          <p:nvPr/>
        </p:nvSpPr>
        <p:spPr>
          <a:xfrm>
            <a:off x="2409985" y="5227608"/>
            <a:ext cx="526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Transducer zeroed by opening it to air -&gt; Valve closed so that the transducer is opened to 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0" y="902599"/>
            <a:ext cx="78486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026" y="5503653"/>
            <a:ext cx="857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Catheter is inserted for 20 </a:t>
            </a:r>
            <a:r>
              <a:rPr lang="en-US" dirty="0" err="1" smtClean="0"/>
              <a:t>cms</a:t>
            </a:r>
            <a:r>
              <a:rPr lang="en-US" dirty="0" smtClean="0"/>
              <a:t> – tip at 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catheter is then advanced to the RV then the PA while the balloon at the tip of the catheter is inflated and pressures are recorded</a:t>
            </a:r>
          </a:p>
          <a:p>
            <a:endParaRPr lang="en-US" dirty="0" smtClean="0"/>
          </a:p>
          <a:p>
            <a:r>
              <a:rPr lang="en-US" dirty="0" smtClean="0"/>
              <a:t>fluoroscopy is advisable</a:t>
            </a:r>
            <a:r>
              <a:rPr lang="en-US" dirty="0"/>
              <a:t>, especially if there are any </a:t>
            </a:r>
            <a:r>
              <a:rPr lang="en-US" dirty="0" err="1"/>
              <a:t>preknown</a:t>
            </a:r>
            <a:r>
              <a:rPr lang="en-US" dirty="0"/>
              <a:t> structural and </a:t>
            </a:r>
            <a:r>
              <a:rPr lang="en-US" dirty="0" smtClean="0"/>
              <a:t>functional difficulties </a:t>
            </a:r>
            <a:r>
              <a:rPr lang="en-US" dirty="0"/>
              <a:t>(e.g., severe right </a:t>
            </a:r>
            <a:r>
              <a:rPr lang="en-US" dirty="0" smtClean="0"/>
              <a:t>atrial enlargement</a:t>
            </a:r>
            <a:r>
              <a:rPr lang="en-US" dirty="0"/>
              <a:t>, severe TR, severe </a:t>
            </a:r>
            <a:r>
              <a:rPr lang="en-US" dirty="0" smtClean="0"/>
              <a:t>right ventricular dilation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610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2" y="1027906"/>
            <a:ext cx="9734764" cy="5174486"/>
          </a:xfrm>
        </p:spPr>
      </p:pic>
    </p:spTree>
    <p:extLst>
      <p:ext uri="{BB962C8B-B14F-4D97-AF65-F5344CB8AC3E}">
        <p14:creationId xmlns:p14="http://schemas.microsoft.com/office/powerpoint/2010/main" val="15501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of the catheter through a site where is an active infection</a:t>
            </a:r>
          </a:p>
          <a:p>
            <a:r>
              <a:rPr lang="en-US" dirty="0"/>
              <a:t>Presence of a Right sided ventricular assist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2432"/>
            <a:ext cx="8953874" cy="4799461"/>
          </a:xfrm>
        </p:spPr>
      </p:pic>
      <p:sp>
        <p:nvSpPr>
          <p:cNvPr id="5" name="TextBox 4"/>
          <p:cNvSpPr txBox="1"/>
          <p:nvPr/>
        </p:nvSpPr>
        <p:spPr>
          <a:xfrm>
            <a:off x="1138687" y="5788325"/>
            <a:ext cx="904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Balloon inflated with 1.5 cc syringe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" y="1148675"/>
            <a:ext cx="9271596" cy="4889815"/>
          </a:xfrm>
        </p:spPr>
      </p:pic>
    </p:spTree>
    <p:extLst>
      <p:ext uri="{BB962C8B-B14F-4D97-AF65-F5344CB8AC3E}">
        <p14:creationId xmlns:p14="http://schemas.microsoft.com/office/powerpoint/2010/main" val="18171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Femoral route needs special handling</a:t>
            </a:r>
          </a:p>
          <a:p>
            <a:endParaRPr lang="en-US" dirty="0" smtClean="0"/>
          </a:p>
          <a:p>
            <a:pPr lvl="1"/>
            <a:r>
              <a:rPr lang="en-US" dirty="0"/>
              <a:t>At the </a:t>
            </a:r>
            <a:r>
              <a:rPr lang="en-US" dirty="0" smtClean="0"/>
              <a:t>base of </a:t>
            </a:r>
            <a:r>
              <a:rPr lang="en-US" dirty="0"/>
              <a:t>the RV inflow (diaphragm level</a:t>
            </a:r>
            <a:r>
              <a:rPr lang="en-US" dirty="0" smtClean="0"/>
              <a:t>), </a:t>
            </a:r>
            <a:r>
              <a:rPr lang="en-US" dirty="0"/>
              <a:t>catheter is torqued </a:t>
            </a:r>
            <a:r>
              <a:rPr lang="en-US" dirty="0" smtClean="0"/>
              <a:t>clockwise with </a:t>
            </a:r>
            <a:r>
              <a:rPr lang="en-US" dirty="0"/>
              <a:t>a slight pull until it points superiorly and falls into the </a:t>
            </a:r>
            <a:r>
              <a:rPr lang="en-US" dirty="0" smtClean="0"/>
              <a:t>PA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Deep inspiration </a:t>
            </a:r>
            <a:r>
              <a:rPr lang="en-US" dirty="0"/>
              <a:t>and cough may assist in crossing the pulmonic valve </a:t>
            </a:r>
            <a:r>
              <a:rPr lang="en-US" dirty="0" smtClean="0"/>
              <a:t>and advancing </a:t>
            </a:r>
            <a:r>
              <a:rPr lang="en-US" dirty="0"/>
              <a:t>the catheter </a:t>
            </a:r>
            <a:r>
              <a:rPr lang="en-US" dirty="0" smtClean="0"/>
              <a:t>distally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Alternatively catheter </a:t>
            </a:r>
            <a:r>
              <a:rPr lang="en-US" dirty="0"/>
              <a:t>tip </a:t>
            </a:r>
            <a:r>
              <a:rPr lang="en-US" dirty="0" smtClean="0"/>
              <a:t>may be </a:t>
            </a:r>
            <a:r>
              <a:rPr lang="en-US" dirty="0"/>
              <a:t>“hooked” in the hepatic vein or directed towards the lateral </a:t>
            </a:r>
            <a:r>
              <a:rPr lang="en-US" dirty="0" smtClean="0"/>
              <a:t>RA and </a:t>
            </a:r>
            <a:r>
              <a:rPr lang="en-US" dirty="0"/>
              <a:t>then advanced, creating a loop in the </a:t>
            </a:r>
            <a:r>
              <a:rPr lang="en-US" dirty="0" smtClean="0"/>
              <a:t>RA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balloon inflation and further catheter push direct the tip of the </a:t>
            </a:r>
            <a:r>
              <a:rPr lang="en-US" dirty="0" smtClean="0"/>
              <a:t>loop towards </a:t>
            </a:r>
            <a:r>
              <a:rPr lang="en-US" dirty="0"/>
              <a:t>the RV</a:t>
            </a:r>
          </a:p>
        </p:txBody>
      </p:sp>
    </p:spTree>
    <p:extLst>
      <p:ext uri="{BB962C8B-B14F-4D97-AF65-F5344CB8AC3E}">
        <p14:creationId xmlns:p14="http://schemas.microsoft.com/office/powerpoint/2010/main" val="39291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Swan wire </a:t>
            </a:r>
            <a:r>
              <a:rPr lang="en-US" dirty="0" smtClean="0"/>
              <a:t>may be </a:t>
            </a:r>
            <a:r>
              <a:rPr lang="en-US" dirty="0"/>
              <a:t>used to assist in advancing the </a:t>
            </a:r>
            <a:r>
              <a:rPr lang="en-US" dirty="0" smtClean="0"/>
              <a:t>catheter- provides stiffness</a:t>
            </a:r>
          </a:p>
          <a:p>
            <a:pPr lvl="1"/>
            <a:r>
              <a:rPr lang="en-US" dirty="0"/>
              <a:t>use caution </a:t>
            </a:r>
            <a:r>
              <a:rPr lang="en-US" dirty="0" smtClean="0"/>
              <a:t>to prevent </a:t>
            </a:r>
            <a:r>
              <a:rPr lang="en-US" dirty="0"/>
              <a:t>perforation of the pulmonary artery</a:t>
            </a:r>
          </a:p>
        </p:txBody>
      </p:sp>
    </p:spTree>
    <p:extLst>
      <p:ext uri="{BB962C8B-B14F-4D97-AF65-F5344CB8AC3E}">
        <p14:creationId xmlns:p14="http://schemas.microsoft.com/office/powerpoint/2010/main" val="15982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599" y="424826"/>
            <a:ext cx="4878333" cy="59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5"/>
            <a:ext cx="9706194" cy="5105475"/>
          </a:xfrm>
        </p:spPr>
      </p:pic>
    </p:spTree>
    <p:extLst>
      <p:ext uri="{BB962C8B-B14F-4D97-AF65-F5344CB8AC3E}">
        <p14:creationId xmlns:p14="http://schemas.microsoft.com/office/powerpoint/2010/main" val="1407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5949"/>
            <a:ext cx="10203264" cy="5342926"/>
          </a:xfrm>
        </p:spPr>
      </p:pic>
    </p:spTree>
    <p:extLst>
      <p:ext uri="{BB962C8B-B14F-4D97-AF65-F5344CB8AC3E}">
        <p14:creationId xmlns:p14="http://schemas.microsoft.com/office/powerpoint/2010/main" val="21621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1" y="471277"/>
            <a:ext cx="9740537" cy="5101386"/>
          </a:xfrm>
        </p:spPr>
      </p:pic>
      <p:sp>
        <p:nvSpPr>
          <p:cNvPr id="5" name="TextBox 4"/>
          <p:cNvSpPr txBox="1"/>
          <p:nvPr/>
        </p:nvSpPr>
        <p:spPr>
          <a:xfrm>
            <a:off x="1302589" y="5762445"/>
            <a:ext cx="906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Balloon deflated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067800" cy="4130040"/>
          </a:xfrm>
        </p:spPr>
      </p:pic>
      <p:sp>
        <p:nvSpPr>
          <p:cNvPr id="5" name="TextBox 4"/>
          <p:cNvSpPr txBox="1"/>
          <p:nvPr/>
        </p:nvSpPr>
        <p:spPr>
          <a:xfrm>
            <a:off x="838200" y="6029864"/>
            <a:ext cx="960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Gradual inflation till satisfactory waveform is 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75" y="365125"/>
            <a:ext cx="7382773" cy="5582540"/>
          </a:xfrm>
        </p:spPr>
      </p:pic>
      <p:sp>
        <p:nvSpPr>
          <p:cNvPr id="6" name="TextBox 5"/>
          <p:cNvSpPr txBox="1"/>
          <p:nvPr/>
        </p:nvSpPr>
        <p:spPr>
          <a:xfrm>
            <a:off x="957532" y="6055743"/>
            <a:ext cx="971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the balloon is inflated a static column of blood exists between </a:t>
            </a:r>
            <a:r>
              <a:rPr lang="en-US" dirty="0" err="1" smtClean="0"/>
              <a:t>pul</a:t>
            </a:r>
            <a:r>
              <a:rPr lang="en-US" dirty="0" smtClean="0"/>
              <a:t> A distal to balloon and similar sized post capillary veins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Swan-</a:t>
            </a:r>
            <a:r>
              <a:rPr lang="en-US" dirty="0" err="1"/>
              <a:t>Ganz</a:t>
            </a:r>
            <a:r>
              <a:rPr lang="en-US" dirty="0"/>
              <a:t> catheter -</a:t>
            </a:r>
            <a:r>
              <a:rPr lang="en-US" dirty="0" smtClean="0"/>
              <a:t> </a:t>
            </a:r>
            <a:r>
              <a:rPr lang="en-US" dirty="0"/>
              <a:t>catheter of choice for the internal </a:t>
            </a:r>
            <a:r>
              <a:rPr lang="en-US" dirty="0" smtClean="0"/>
              <a:t>jugular approach</a:t>
            </a:r>
          </a:p>
          <a:p>
            <a:r>
              <a:rPr lang="en-US" dirty="0"/>
              <a:t>P</a:t>
            </a:r>
            <a:r>
              <a:rPr lang="en-US" dirty="0" smtClean="0"/>
              <a:t>ulmonary hypertension Swan for </a:t>
            </a:r>
            <a:r>
              <a:rPr lang="en-US" dirty="0"/>
              <a:t>the femoral approach and for patients with </a:t>
            </a:r>
            <a:r>
              <a:rPr lang="en-US" dirty="0" smtClean="0"/>
              <a:t>pulmonary hypertension </a:t>
            </a:r>
            <a:r>
              <a:rPr lang="en-US" dirty="0"/>
              <a:t>or severe tricuspid valve regurgitation (TR) </a:t>
            </a:r>
            <a:r>
              <a:rPr lang="en-US" dirty="0" smtClean="0"/>
              <a:t>- it </a:t>
            </a:r>
            <a:r>
              <a:rPr lang="en-US" dirty="0"/>
              <a:t>is stiffer and more </a:t>
            </a:r>
            <a:r>
              <a:rPr lang="en-US" dirty="0" err="1"/>
              <a:t>torquable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End-hole </a:t>
            </a:r>
            <a:r>
              <a:rPr lang="en-US" dirty="0"/>
              <a:t>catheters, or “balloon </a:t>
            </a:r>
            <a:r>
              <a:rPr lang="en-US" dirty="0" smtClean="0"/>
              <a:t>wedge catheters</a:t>
            </a:r>
            <a:r>
              <a:rPr lang="en-US" dirty="0"/>
              <a:t>,” </a:t>
            </a:r>
            <a:r>
              <a:rPr lang="en-US" dirty="0" smtClean="0"/>
              <a:t>similar </a:t>
            </a:r>
            <a:r>
              <a:rPr lang="en-US" dirty="0"/>
              <a:t>rigidity, </a:t>
            </a:r>
            <a:r>
              <a:rPr lang="en-US" dirty="0" smtClean="0"/>
              <a:t>less catheter </a:t>
            </a:r>
            <a:r>
              <a:rPr lang="en-US" dirty="0"/>
              <a:t>whip </a:t>
            </a:r>
            <a:r>
              <a:rPr lang="en-US" dirty="0" smtClean="0"/>
              <a:t>artifact </a:t>
            </a:r>
            <a:r>
              <a:rPr lang="en-US" dirty="0"/>
              <a:t>and thus higher fidelity </a:t>
            </a:r>
            <a:r>
              <a:rPr lang="en-US" dirty="0" smtClean="0"/>
              <a:t>- lack </a:t>
            </a:r>
            <a:r>
              <a:rPr lang="en-US" dirty="0"/>
              <a:t>the capacity to determine cardiac output by </a:t>
            </a:r>
            <a:r>
              <a:rPr lang="en-US" dirty="0" err="1"/>
              <a:t>thermodilution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 - </a:t>
            </a:r>
            <a:r>
              <a:rPr lang="en-US" dirty="0" err="1" smtClean="0"/>
              <a:t>thermodilution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Room temp or cold solution for injection at proximal port of catheter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2" y="2366388"/>
            <a:ext cx="5792585" cy="38105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805577" y="5503653"/>
            <a:ext cx="3510951" cy="12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305910" y="4801829"/>
            <a:ext cx="3433313" cy="73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34574" y="4623758"/>
            <a:ext cx="1147313" cy="4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96000" y="3493698"/>
            <a:ext cx="3362792" cy="20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14699" y="3287595"/>
            <a:ext cx="25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Syringe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68144" y="5488228"/>
            <a:ext cx="291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Tubings</a:t>
            </a:r>
            <a:r>
              <a:rPr lang="en-US" dirty="0" smtClean="0"/>
              <a:t> for injecting solution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909094" y="4063042"/>
            <a:ext cx="3830129" cy="60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39223" y="3933645"/>
            <a:ext cx="22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cock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5826" y="4442604"/>
            <a:ext cx="2268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 probe for measuring ambient temp of </a:t>
            </a:r>
            <a:r>
              <a:rPr lang="en-US" dirty="0" err="1" smtClean="0"/>
              <a:t>soln</a:t>
            </a:r>
            <a:r>
              <a:rPr lang="en-US" dirty="0" smtClean="0"/>
              <a:t> – connected to monitor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conversion factor is entered into the system – provided by catheter supplier</a:t>
            </a:r>
          </a:p>
          <a:p>
            <a:r>
              <a:rPr lang="en-US" dirty="0" smtClean="0"/>
              <a:t>Exactly 10cc </a:t>
            </a:r>
            <a:r>
              <a:rPr lang="en-US" dirty="0" err="1" smtClean="0"/>
              <a:t>soln</a:t>
            </a:r>
            <a:r>
              <a:rPr lang="en-US" dirty="0" smtClean="0"/>
              <a:t> drawn into the syringe</a:t>
            </a:r>
          </a:p>
          <a:p>
            <a:r>
              <a:rPr lang="en-US" dirty="0" smtClean="0"/>
              <a:t>Injected with rapid and steady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3313"/>
            <a:ext cx="10388509" cy="5207539"/>
          </a:xfrm>
        </p:spPr>
      </p:pic>
    </p:spTree>
    <p:extLst>
      <p:ext uri="{BB962C8B-B14F-4D97-AF65-F5344CB8AC3E}">
        <p14:creationId xmlns:p14="http://schemas.microsoft.com/office/powerpoint/2010/main" val="13346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9632148" cy="483660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778370" y="3968151"/>
            <a:ext cx="388188" cy="1785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9675" y="5753819"/>
            <a:ext cx="9400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indicates change in temp and software calculates area under the curve</a:t>
            </a:r>
          </a:p>
          <a:p>
            <a:r>
              <a:rPr lang="en-US" dirty="0" smtClean="0"/>
              <a:t>Larger the area lower the CO </a:t>
            </a:r>
          </a:p>
          <a:p>
            <a:r>
              <a:rPr lang="en-US" dirty="0" smtClean="0"/>
              <a:t>Minimum 3 CO measurements taken and averaged</a:t>
            </a:r>
          </a:p>
        </p:txBody>
      </p:sp>
    </p:spTree>
    <p:extLst>
      <p:ext uri="{BB962C8B-B14F-4D97-AF65-F5344CB8AC3E}">
        <p14:creationId xmlns:p14="http://schemas.microsoft.com/office/powerpoint/2010/main" val="11943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" y="677533"/>
            <a:ext cx="10171833" cy="53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Arrhythmias</a:t>
            </a:r>
          </a:p>
          <a:p>
            <a:r>
              <a:rPr lang="en-US" dirty="0" smtClean="0"/>
              <a:t>Misplacement</a:t>
            </a:r>
          </a:p>
          <a:p>
            <a:r>
              <a:rPr lang="en-US" dirty="0" smtClean="0"/>
              <a:t>Knotting</a:t>
            </a:r>
          </a:p>
          <a:p>
            <a:r>
              <a:rPr lang="en-US" dirty="0"/>
              <a:t>Myocardial, vessel, or valve </a:t>
            </a:r>
            <a:r>
              <a:rPr lang="en-US" dirty="0" smtClean="0"/>
              <a:t>rupture</a:t>
            </a:r>
          </a:p>
          <a:p>
            <a:r>
              <a:rPr lang="en-US" dirty="0"/>
              <a:t>Pulmonary artery </a:t>
            </a:r>
            <a:r>
              <a:rPr lang="en-US" dirty="0" smtClean="0"/>
              <a:t>perforation</a:t>
            </a:r>
          </a:p>
          <a:p>
            <a:r>
              <a:rPr lang="en-US" dirty="0"/>
              <a:t>Pulmonary </a:t>
            </a:r>
            <a:r>
              <a:rPr lang="en-US" dirty="0" smtClean="0"/>
              <a:t>infarction</a:t>
            </a:r>
          </a:p>
          <a:p>
            <a:r>
              <a:rPr lang="en-US" dirty="0" smtClean="0"/>
              <a:t>Thromboembolism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Air embolism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359"/>
            <a:ext cx="10515600" cy="4351338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	</a:t>
            </a:r>
            <a:r>
              <a:rPr lang="en-US" sz="4800" dirty="0" smtClean="0"/>
              <a:t>HEMODYNAMICS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16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57" y="365125"/>
            <a:ext cx="5855286" cy="425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357" y="4619514"/>
            <a:ext cx="5855286" cy="16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20527"/>
            <a:ext cx="10197916" cy="22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</a:t>
            </a:r>
            <a:r>
              <a:rPr lang="en-US" dirty="0" smtClean="0"/>
              <a:t>A, C </a:t>
            </a:r>
            <a:r>
              <a:rPr lang="en-US" dirty="0"/>
              <a:t>and V waves and </a:t>
            </a:r>
            <a:r>
              <a:rPr lang="en-US" dirty="0" smtClean="0"/>
              <a:t>X and </a:t>
            </a:r>
            <a:r>
              <a:rPr lang="en-US" dirty="0"/>
              <a:t>Y descents (A-X-V-Y sequence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 wave </a:t>
            </a:r>
            <a:r>
              <a:rPr lang="en-US" dirty="0" smtClean="0"/>
              <a:t>- atrial </a:t>
            </a:r>
            <a:r>
              <a:rPr lang="en-US" dirty="0"/>
              <a:t>contraction and </a:t>
            </a:r>
            <a:r>
              <a:rPr lang="en-US" dirty="0" smtClean="0"/>
              <a:t>follows </a:t>
            </a:r>
            <a:r>
              <a:rPr lang="en-US" dirty="0"/>
              <a:t>electrocardiographic P </a:t>
            </a:r>
            <a:r>
              <a:rPr lang="en-US" dirty="0" smtClean="0"/>
              <a:t>wave, by ~ 80ms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X descent - </a:t>
            </a:r>
            <a:r>
              <a:rPr lang="en-US" dirty="0"/>
              <a:t>pressure dip that occurs during early ventricular </a:t>
            </a:r>
            <a:r>
              <a:rPr lang="en-US" dirty="0" smtClean="0"/>
              <a:t>systole - corresponds </a:t>
            </a:r>
            <a:r>
              <a:rPr lang="en-US" dirty="0"/>
              <a:t>to the atrial relaxation and to the descent of the </a:t>
            </a:r>
            <a:r>
              <a:rPr lang="en-US" dirty="0" smtClean="0"/>
              <a:t>tricuspid annulus </a:t>
            </a:r>
            <a:r>
              <a:rPr lang="en-US" dirty="0"/>
              <a:t>in early </a:t>
            </a:r>
            <a:r>
              <a:rPr lang="en-US" dirty="0" smtClean="0"/>
              <a:t>systole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 wave – interrupts X descent due to protrusion of the closed tricuspid valve into the right atrium with RV contraction</a:t>
            </a:r>
          </a:p>
          <a:p>
            <a:pPr lvl="2"/>
            <a:r>
              <a:rPr lang="en-US" dirty="0" smtClean="0"/>
              <a:t>splits X into atrial relaxation (X) and annular descent (X').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Swan-</a:t>
            </a:r>
            <a:r>
              <a:rPr lang="en-US" sz="3200" dirty="0" err="1"/>
              <a:t>Ganz</a:t>
            </a:r>
            <a:r>
              <a:rPr lang="en-US" sz="3200" dirty="0"/>
              <a:t> balloon flotation catheter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8660" y="4347648"/>
            <a:ext cx="3847050" cy="241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8740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ports</a:t>
            </a:r>
          </a:p>
          <a:p>
            <a:pPr lvl="1"/>
            <a:r>
              <a:rPr lang="en-US" i="1" dirty="0"/>
              <a:t>blue </a:t>
            </a:r>
            <a:r>
              <a:rPr lang="en-US" i="1" dirty="0" smtClean="0"/>
              <a:t>port: </a:t>
            </a:r>
            <a:r>
              <a:rPr lang="en-US" dirty="0" smtClean="0"/>
              <a:t>distal </a:t>
            </a:r>
            <a:r>
              <a:rPr lang="en-US" dirty="0"/>
              <a:t>tip of </a:t>
            </a:r>
            <a:r>
              <a:rPr lang="en-US" dirty="0" smtClean="0"/>
              <a:t>the catheter</a:t>
            </a:r>
          </a:p>
          <a:p>
            <a:pPr lvl="2"/>
            <a:r>
              <a:rPr lang="en-US" dirty="0" smtClean="0"/>
              <a:t>obtains </a:t>
            </a:r>
            <a:r>
              <a:rPr lang="en-US" dirty="0"/>
              <a:t>pressures as the catheter is advanced through </a:t>
            </a:r>
            <a:r>
              <a:rPr lang="en-US" dirty="0" smtClean="0"/>
              <a:t>the right-sided </a:t>
            </a:r>
            <a:r>
              <a:rPr lang="en-US" dirty="0"/>
              <a:t>chambers (</a:t>
            </a:r>
            <a:r>
              <a:rPr lang="en-US" dirty="0" smtClean="0"/>
              <a:t>RA-PA-PCWP)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/>
              <a:t>dark gray </a:t>
            </a:r>
            <a:r>
              <a:rPr lang="en-US" i="1" dirty="0" smtClean="0"/>
              <a:t>port: </a:t>
            </a:r>
            <a:r>
              <a:rPr lang="en-US" dirty="0"/>
              <a:t>lumen 30 cm </a:t>
            </a:r>
            <a:r>
              <a:rPr lang="en-US" dirty="0" smtClean="0"/>
              <a:t>proximal to </a:t>
            </a:r>
            <a:r>
              <a:rPr lang="en-US" dirty="0"/>
              <a:t>the tip; when the catheter tip is in the PA, </a:t>
            </a:r>
            <a:r>
              <a:rPr lang="en-US" dirty="0" smtClean="0"/>
              <a:t>dark </a:t>
            </a:r>
            <a:r>
              <a:rPr lang="en-US" dirty="0"/>
              <a:t>gray port opening is in the </a:t>
            </a:r>
            <a:r>
              <a:rPr lang="en-US" dirty="0" smtClean="0"/>
              <a:t>RA</a:t>
            </a:r>
          </a:p>
          <a:p>
            <a:pPr lvl="2"/>
            <a:r>
              <a:rPr lang="en-US" dirty="0"/>
              <a:t>used to inject saline in the RA and obtain CO by </a:t>
            </a:r>
            <a:r>
              <a:rPr lang="en-US" dirty="0" err="1"/>
              <a:t>thermodilution</a:t>
            </a:r>
            <a:r>
              <a:rPr lang="en-US" dirty="0"/>
              <a:t> technique </a:t>
            </a:r>
            <a:endParaRPr lang="en-US" dirty="0" smtClean="0"/>
          </a:p>
          <a:p>
            <a:pPr lvl="2"/>
            <a:r>
              <a:rPr lang="en-US" dirty="0" smtClean="0"/>
              <a:t>may </a:t>
            </a:r>
            <a:r>
              <a:rPr lang="en-US" dirty="0"/>
              <a:t>be used to record RA pressure simultaneously to PA pressure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71" y="0"/>
            <a:ext cx="5099629" cy="4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V wave - atrial filling during ventricular systole while the tricuspid valve is closed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follows the R wave on the ECG, peaks </a:t>
            </a:r>
            <a:r>
              <a:rPr lang="en-US" dirty="0"/>
              <a:t>at or </a:t>
            </a:r>
            <a:r>
              <a:rPr lang="en-US" dirty="0" smtClean="0"/>
              <a:t>after the </a:t>
            </a:r>
            <a:r>
              <a:rPr lang="en-US" dirty="0"/>
              <a:t>end of T wave and almost intersects with the ventricular </a:t>
            </a:r>
            <a:r>
              <a:rPr lang="en-US" dirty="0" smtClean="0"/>
              <a:t>pressure descent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under normal conditions, RA v wave is smaller than a wave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 descent - occurs in early diastole as the tricuspid valve opens and the RA rapidly empties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68" y="1315686"/>
            <a:ext cx="6952112" cy="538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726" y="6520100"/>
            <a:ext cx="310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(coincide with the pulse)</a:t>
            </a:r>
          </a:p>
        </p:txBody>
      </p:sp>
      <p:sp>
        <p:nvSpPr>
          <p:cNvPr id="10" name="Freeform 9"/>
          <p:cNvSpPr/>
          <p:nvPr/>
        </p:nvSpPr>
        <p:spPr>
          <a:xfrm>
            <a:off x="4902200" y="3979333"/>
            <a:ext cx="355799" cy="533608"/>
          </a:xfrm>
          <a:custGeom>
            <a:avLst/>
            <a:gdLst>
              <a:gd name="connsiteX0" fmla="*/ 0 w 355799"/>
              <a:gd name="connsiteY0" fmla="*/ 0 h 533608"/>
              <a:gd name="connsiteX1" fmla="*/ 110067 w 355799"/>
              <a:gd name="connsiteY1" fmla="*/ 110067 h 533608"/>
              <a:gd name="connsiteX2" fmla="*/ 177800 w 355799"/>
              <a:gd name="connsiteY2" fmla="*/ 533400 h 533608"/>
              <a:gd name="connsiteX3" fmla="*/ 347133 w 355799"/>
              <a:gd name="connsiteY3" fmla="*/ 50800 h 533608"/>
              <a:gd name="connsiteX4" fmla="*/ 330200 w 355799"/>
              <a:gd name="connsiteY4" fmla="*/ 59267 h 533608"/>
              <a:gd name="connsiteX5" fmla="*/ 321733 w 355799"/>
              <a:gd name="connsiteY5" fmla="*/ 67734 h 533608"/>
              <a:gd name="connsiteX6" fmla="*/ 321733 w 355799"/>
              <a:gd name="connsiteY6" fmla="*/ 59267 h 53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99" h="533608">
                <a:moveTo>
                  <a:pt x="0" y="0"/>
                </a:moveTo>
                <a:cubicBezTo>
                  <a:pt x="40217" y="10583"/>
                  <a:pt x="80434" y="21167"/>
                  <a:pt x="110067" y="110067"/>
                </a:cubicBezTo>
                <a:cubicBezTo>
                  <a:pt x="139700" y="198967"/>
                  <a:pt x="138289" y="543278"/>
                  <a:pt x="177800" y="533400"/>
                </a:cubicBezTo>
                <a:cubicBezTo>
                  <a:pt x="217311" y="523522"/>
                  <a:pt x="321733" y="129822"/>
                  <a:pt x="347133" y="50800"/>
                </a:cubicBezTo>
                <a:cubicBezTo>
                  <a:pt x="372533" y="-28222"/>
                  <a:pt x="334433" y="56445"/>
                  <a:pt x="330200" y="59267"/>
                </a:cubicBezTo>
                <a:cubicBezTo>
                  <a:pt x="325967" y="62089"/>
                  <a:pt x="323144" y="67734"/>
                  <a:pt x="321733" y="67734"/>
                </a:cubicBezTo>
                <a:cubicBezTo>
                  <a:pt x="320322" y="67734"/>
                  <a:pt x="321027" y="63500"/>
                  <a:pt x="321733" y="5926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Inhalation leads to a drop in </a:t>
            </a:r>
            <a:r>
              <a:rPr lang="en-US" dirty="0" err="1" smtClean="0"/>
              <a:t>intrathoracic</a:t>
            </a:r>
            <a:r>
              <a:rPr lang="en-US" dirty="0" smtClean="0"/>
              <a:t> and right atrial pressure, and exhalation has the opposite effect</a:t>
            </a:r>
          </a:p>
          <a:p>
            <a:endParaRPr lang="en-US" dirty="0" smtClean="0"/>
          </a:p>
          <a:p>
            <a:r>
              <a:rPr lang="en-US" dirty="0" smtClean="0"/>
              <a:t>Reverse is true for patients on mechanical ventilation</a:t>
            </a:r>
          </a:p>
          <a:p>
            <a:endParaRPr lang="en-US" dirty="0" smtClean="0"/>
          </a:p>
          <a:p>
            <a:r>
              <a:rPr lang="en-US" dirty="0" smtClean="0"/>
              <a:t>Pressures are best measured at end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130" y="638438"/>
            <a:ext cx="5805670" cy="5593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9068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none" strike="noStrike" baseline="0" dirty="0" smtClean="0">
                <a:latin typeface="Futura-BookOblique"/>
              </a:rPr>
              <a:t>atrial pressure</a:t>
            </a:r>
            <a:r>
              <a:rPr lang="en-US" b="0" i="0" u="none" strike="noStrike" baseline="0" dirty="0" smtClean="0">
                <a:latin typeface="Futura-Book"/>
              </a:rPr>
              <a:t>,</a:t>
            </a:r>
          </a:p>
          <a:p>
            <a:r>
              <a:rPr lang="en-US" b="0" i="0" u="none" strike="noStrike" baseline="0" dirty="0" smtClean="0">
                <a:latin typeface="Futura-Book"/>
              </a:rPr>
              <a:t>A wave follows</a:t>
            </a:r>
          </a:p>
          <a:p>
            <a:r>
              <a:rPr lang="en-US" b="0" i="0" u="none" strike="noStrike" baseline="0" dirty="0" smtClean="0">
                <a:latin typeface="Futura-Book"/>
              </a:rPr>
              <a:t>the P wave, and the V wave</a:t>
            </a:r>
          </a:p>
          <a:p>
            <a:r>
              <a:rPr lang="en-US" b="0" i="0" u="none" strike="noStrike" baseline="0" dirty="0" smtClean="0">
                <a:latin typeface="Futura-Book"/>
              </a:rPr>
              <a:t>peaks at or after the end of the</a:t>
            </a:r>
          </a:p>
          <a:p>
            <a:r>
              <a:rPr lang="en-US" b="0" i="0" u="none" strike="noStrike" baseline="0" dirty="0" smtClean="0">
                <a:latin typeface="Futura-Book"/>
              </a:rPr>
              <a:t>T wave and almost intersects</a:t>
            </a:r>
          </a:p>
          <a:p>
            <a:r>
              <a:rPr lang="en-US" b="0" i="0" u="none" strike="noStrike" baseline="0" dirty="0" smtClean="0">
                <a:latin typeface="Futura-Book"/>
              </a:rPr>
              <a:t>with the ventricular pressure</a:t>
            </a:r>
          </a:p>
          <a:p>
            <a:r>
              <a:rPr lang="en-US" b="0" i="0" u="none" strike="noStrike" baseline="0" dirty="0" smtClean="0">
                <a:latin typeface="Futura-Book"/>
              </a:rPr>
              <a:t>Descent</a:t>
            </a:r>
          </a:p>
          <a:p>
            <a:r>
              <a:rPr lang="en-US" b="1" i="1" u="none" strike="noStrike" baseline="0" dirty="0" smtClean="0">
                <a:latin typeface="Futura-BookOblique"/>
              </a:rPr>
              <a:t>ventricular pressure</a:t>
            </a:r>
            <a:endParaRPr lang="en-US" dirty="0">
              <a:latin typeface="Futura-Book"/>
            </a:endParaRPr>
          </a:p>
          <a:p>
            <a:r>
              <a:rPr lang="en-US" b="0" i="0" u="none" strike="noStrike" baseline="0" dirty="0" smtClean="0">
                <a:latin typeface="Futura-Book"/>
              </a:rPr>
              <a:t>increases in diastole</a:t>
            </a:r>
          </a:p>
          <a:p>
            <a:r>
              <a:rPr lang="en-US" b="0" i="0" u="none" strike="noStrike" baseline="0" dirty="0" smtClean="0">
                <a:latin typeface="Futura-Book"/>
              </a:rPr>
              <a:t>and has an A wave, as opposed</a:t>
            </a:r>
          </a:p>
          <a:p>
            <a:r>
              <a:rPr lang="en-US" b="0" i="0" u="none" strike="noStrike" baseline="0" dirty="0" smtClean="0">
                <a:latin typeface="Futura-Book"/>
              </a:rPr>
              <a:t>to the </a:t>
            </a:r>
            <a:r>
              <a:rPr lang="en-US" b="1" i="1" u="none" strike="noStrike" baseline="0" dirty="0" smtClean="0">
                <a:latin typeface="Futura-BookOblique"/>
              </a:rPr>
              <a:t>arterial pressure</a:t>
            </a:r>
          </a:p>
          <a:p>
            <a:r>
              <a:rPr lang="en-US" b="0" i="0" u="none" strike="noStrike" baseline="0" dirty="0" smtClean="0">
                <a:latin typeface="Futura-Book"/>
              </a:rPr>
              <a:t>that decreases in diastole,</a:t>
            </a:r>
          </a:p>
          <a:p>
            <a:r>
              <a:rPr lang="en-US" b="0" i="0" u="none" strike="noStrike" baseline="0" dirty="0" smtClean="0">
                <a:latin typeface="Futura-Book"/>
              </a:rPr>
              <a:t>has no A wave, and has a</a:t>
            </a:r>
          </a:p>
          <a:p>
            <a:r>
              <a:rPr lang="en-US" b="0" i="0" u="none" strike="noStrike" baseline="0" dirty="0" err="1" smtClean="0">
                <a:latin typeface="Futura-Book"/>
              </a:rPr>
              <a:t>dicrotic</a:t>
            </a:r>
            <a:r>
              <a:rPr lang="en-US" b="0" i="0" u="none" strike="noStrike" baseline="0" dirty="0" smtClean="0">
                <a:latin typeface="Futura-Book"/>
              </a:rPr>
              <a:t> notch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Correlations between the RA pressure tracing and the </a:t>
            </a:r>
            <a:r>
              <a:rPr lang="en-US" sz="2800" b="1" dirty="0" smtClean="0"/>
              <a:t>Doppler tracings </a:t>
            </a:r>
            <a:r>
              <a:rPr lang="en-US" sz="2800" b="1" dirty="0"/>
              <a:t>of </a:t>
            </a:r>
            <a:r>
              <a:rPr lang="en-US" sz="2800" b="1" dirty="0" smtClean="0"/>
              <a:t>IVC, </a:t>
            </a:r>
            <a:r>
              <a:rPr lang="en-US" sz="2800" b="1" dirty="0"/>
              <a:t>hepatic </a:t>
            </a:r>
            <a:r>
              <a:rPr lang="en-US" sz="2800" b="1" dirty="0" smtClean="0"/>
              <a:t>veins </a:t>
            </a:r>
            <a:r>
              <a:rPr lang="en-US" sz="2800" b="1" dirty="0"/>
              <a:t>and </a:t>
            </a:r>
            <a:r>
              <a:rPr lang="en-US" sz="2800" b="1" dirty="0" err="1" smtClean="0"/>
              <a:t>transtricuspid</a:t>
            </a:r>
            <a:r>
              <a:rPr lang="en-US" sz="2800" b="1" dirty="0" smtClean="0"/>
              <a:t> flow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X and Y descents “suck” flow from the venous </a:t>
            </a:r>
            <a:r>
              <a:rPr lang="en-US" dirty="0" smtClean="0"/>
              <a:t>system - </a:t>
            </a:r>
            <a:r>
              <a:rPr lang="en-US" dirty="0"/>
              <a:t>forward venous </a:t>
            </a:r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X descent - forward systolic S wave</a:t>
            </a:r>
          </a:p>
          <a:p>
            <a:pPr lvl="1"/>
            <a:r>
              <a:rPr lang="en-US" dirty="0" smtClean="0"/>
              <a:t>Y descent – forward diastolic D wave on the IVC/hepatic venous Doppler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and V ascents </a:t>
            </a:r>
            <a:r>
              <a:rPr lang="en-US" dirty="0" smtClean="0"/>
              <a:t>attenuate forward </a:t>
            </a:r>
            <a:r>
              <a:rPr lang="en-US" dirty="0"/>
              <a:t>venous flow and may reverse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wave - atrial </a:t>
            </a:r>
            <a:r>
              <a:rPr lang="en-US" dirty="0"/>
              <a:t>A reversal on the hepatic vein/IVC Doppler </a:t>
            </a:r>
            <a:r>
              <a:rPr lang="en-US" dirty="0" smtClean="0"/>
              <a:t>tracing</a:t>
            </a:r>
          </a:p>
          <a:p>
            <a:pPr lvl="1"/>
            <a:r>
              <a:rPr lang="en-US" dirty="0"/>
              <a:t>V wave </a:t>
            </a:r>
            <a:r>
              <a:rPr lang="en-US" dirty="0" smtClean="0"/>
              <a:t>- late </a:t>
            </a:r>
            <a:r>
              <a:rPr lang="en-US" dirty="0"/>
              <a:t>part of the S </a:t>
            </a:r>
            <a:r>
              <a:rPr lang="en-US" dirty="0" smtClean="0"/>
              <a:t>wave</a:t>
            </a:r>
          </a:p>
          <a:p>
            <a:pPr lvl="1"/>
            <a:endParaRPr lang="en-US" dirty="0"/>
          </a:p>
          <a:p>
            <a:r>
              <a:rPr lang="en-US" dirty="0"/>
              <a:t>S wave may be notched and divided </a:t>
            </a:r>
            <a:r>
              <a:rPr lang="en-US" dirty="0" smtClean="0"/>
              <a:t>into S1 </a:t>
            </a:r>
            <a:r>
              <a:rPr lang="en-US" dirty="0"/>
              <a:t>and S2 as a result of the C wave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1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833" y="365125"/>
            <a:ext cx="4106333" cy="61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4382" y="1253067"/>
            <a:ext cx="4630764" cy="49238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81133" y="1684867"/>
            <a:ext cx="5672667" cy="4492096"/>
          </a:xfrm>
        </p:spPr>
        <p:txBody>
          <a:bodyPr>
            <a:normAutofit/>
          </a:bodyPr>
          <a:lstStyle/>
          <a:p>
            <a:r>
              <a:rPr lang="en-US" dirty="0" smtClean="0"/>
              <a:t>Gradient </a:t>
            </a:r>
            <a:r>
              <a:rPr lang="en-US" dirty="0"/>
              <a:t>between the V wave and the </a:t>
            </a:r>
            <a:r>
              <a:rPr lang="en-US" dirty="0" smtClean="0"/>
              <a:t>early ventricular </a:t>
            </a:r>
            <a:r>
              <a:rPr lang="en-US" dirty="0"/>
              <a:t>diastolic pressure corresponds to the E flow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ate </a:t>
            </a:r>
            <a:r>
              <a:rPr lang="en-US" dirty="0"/>
              <a:t>RA-RV </a:t>
            </a:r>
            <a:r>
              <a:rPr lang="en-US" dirty="0" smtClean="0"/>
              <a:t>diastolic gradient </a:t>
            </a:r>
            <a:r>
              <a:rPr lang="en-US" dirty="0"/>
              <a:t>during atrial contraction (A wave) corresponds to the </a:t>
            </a:r>
            <a:r>
              <a:rPr lang="en-US" dirty="0" smtClean="0"/>
              <a:t>A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958"/>
            <a:ext cx="509264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Deep X and deep Y descents</a:t>
            </a:r>
          </a:p>
          <a:p>
            <a:pPr lvl="1"/>
            <a:r>
              <a:rPr lang="en-US" dirty="0"/>
              <a:t>loss of atrial and ventricular compliances</a:t>
            </a:r>
            <a:endParaRPr lang="en-US" dirty="0" smtClean="0"/>
          </a:p>
          <a:p>
            <a:pPr lvl="1"/>
            <a:r>
              <a:rPr lang="en-US" dirty="0"/>
              <a:t>constrictive pericarditis </a:t>
            </a:r>
            <a:r>
              <a:rPr lang="en-US" dirty="0" smtClean="0"/>
              <a:t>and restrictive cardiomyopathy</a:t>
            </a:r>
          </a:p>
          <a:p>
            <a:pPr lvl="1"/>
            <a:endParaRPr lang="en-US" dirty="0"/>
          </a:p>
          <a:p>
            <a:r>
              <a:rPr lang="en-US" dirty="0" smtClean="0"/>
              <a:t>Deep Y</a:t>
            </a:r>
          </a:p>
          <a:p>
            <a:pPr lvl="1"/>
            <a:r>
              <a:rPr lang="en-US" dirty="0"/>
              <a:t>acute or </a:t>
            </a:r>
            <a:r>
              <a:rPr lang="en-US" dirty="0" err="1"/>
              <a:t>subacute</a:t>
            </a:r>
            <a:r>
              <a:rPr lang="en-US" dirty="0"/>
              <a:t> RV failure or severe </a:t>
            </a:r>
            <a:r>
              <a:rPr lang="en-US" dirty="0" smtClean="0"/>
              <a:t>TR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49" y="1227733"/>
            <a:ext cx="5422951" cy="3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Prominent V wave</a:t>
            </a:r>
          </a:p>
          <a:p>
            <a:pPr lvl="1"/>
            <a:r>
              <a:rPr lang="en-US" dirty="0" smtClean="0"/>
              <a:t>V wave larger than 1.5 times mean RA pressure </a:t>
            </a:r>
            <a:r>
              <a:rPr lang="en-US" i="1" dirty="0" smtClean="0"/>
              <a:t>or </a:t>
            </a:r>
            <a:r>
              <a:rPr lang="en-US" dirty="0" smtClean="0"/>
              <a:t> V wave larger than mean RA pressure by greater than 5 mmHg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/>
              <a:t>correlates </a:t>
            </a:r>
            <a:r>
              <a:rPr lang="en-US" i="1" dirty="0" smtClean="0"/>
              <a:t>inversely with </a:t>
            </a:r>
            <a:r>
              <a:rPr lang="en-US" i="1" dirty="0"/>
              <a:t>atrial </a:t>
            </a:r>
            <a:r>
              <a:rPr lang="en-US" i="1" dirty="0" smtClean="0"/>
              <a:t>compliance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severe TR, decompensated RV </a:t>
            </a:r>
            <a:r>
              <a:rPr lang="en-US" dirty="0"/>
              <a:t>failure with RA volume </a:t>
            </a:r>
            <a:r>
              <a:rPr lang="en-US" dirty="0" smtClean="0"/>
              <a:t>overload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25830" y="424392"/>
            <a:ext cx="3921570" cy="597874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791759"/>
            <a:ext cx="5181600" cy="4351338"/>
          </a:xfrm>
        </p:spPr>
        <p:txBody>
          <a:bodyPr/>
          <a:lstStyle/>
          <a:p>
            <a:r>
              <a:rPr lang="en-US" dirty="0" err="1" smtClean="0"/>
              <a:t>Ventricularization</a:t>
            </a:r>
            <a:r>
              <a:rPr lang="en-US" dirty="0" smtClean="0"/>
              <a:t> of the RA pressure - specific for severe TR</a:t>
            </a:r>
          </a:p>
          <a:p>
            <a:pPr lvl="2"/>
            <a:r>
              <a:rPr lang="en-US" dirty="0" smtClean="0"/>
              <a:t>V wave may enlarge and widen to a point that it simulates the RV systolic pressure contour and peaks during ST/T segment rather than after the T wave (so-called large C-V wave)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large RA V wave increases in inspiration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balloon </a:t>
            </a:r>
            <a:r>
              <a:rPr lang="en-US" i="1" dirty="0" smtClean="0"/>
              <a:t>port: </a:t>
            </a:r>
            <a:r>
              <a:rPr lang="en-US" dirty="0"/>
              <a:t>distal balloon and allows </a:t>
            </a:r>
            <a:r>
              <a:rPr lang="en-US" dirty="0" smtClean="0"/>
              <a:t>wedging of </a:t>
            </a:r>
            <a:r>
              <a:rPr lang="en-US" dirty="0"/>
              <a:t>the catheter tip (PA pressure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PCWP</a:t>
            </a:r>
            <a:r>
              <a:rPr lang="en-US" dirty="0" smtClean="0"/>
              <a:t>)</a:t>
            </a:r>
          </a:p>
          <a:p>
            <a:r>
              <a:rPr lang="en-US" i="1" dirty="0"/>
              <a:t>temperature sensor </a:t>
            </a:r>
            <a:r>
              <a:rPr lang="en-US" i="1" dirty="0" smtClean="0"/>
              <a:t>port: </a:t>
            </a:r>
            <a:r>
              <a:rPr lang="en-US" dirty="0"/>
              <a:t>communicates with the </a:t>
            </a:r>
            <a:r>
              <a:rPr lang="en-US" dirty="0" smtClean="0"/>
              <a:t>distal catheter tip;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cold saline is injected through the dark gray port (RA), the distal sensor (PA) allows analysis </a:t>
            </a:r>
            <a:r>
              <a:rPr lang="en-US" dirty="0" smtClean="0"/>
              <a:t>of the </a:t>
            </a:r>
            <a:r>
              <a:rPr lang="en-US" dirty="0"/>
              <a:t>temperature change over time and calculation of CO</a:t>
            </a:r>
          </a:p>
        </p:txBody>
      </p:sp>
    </p:spTree>
    <p:extLst>
      <p:ext uri="{BB962C8B-B14F-4D97-AF65-F5344CB8AC3E}">
        <p14:creationId xmlns:p14="http://schemas.microsoft.com/office/powerpoint/2010/main" val="6033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71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Deep X (systole) but shallow Y (diastole)</a:t>
            </a:r>
          </a:p>
          <a:p>
            <a:pPr lvl="1"/>
            <a:r>
              <a:rPr lang="en-US" dirty="0" err="1" smtClean="0"/>
              <a:t>Tamponade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pericardial pressure is elevated (usually 15–30 mmHg) </a:t>
            </a:r>
            <a:r>
              <a:rPr lang="en-US" dirty="0" smtClean="0"/>
              <a:t>and compresses </a:t>
            </a:r>
            <a:r>
              <a:rPr lang="en-US" dirty="0"/>
              <a:t>all cardiac chambers in diastole until the diastolic </a:t>
            </a:r>
            <a:r>
              <a:rPr lang="en-US" dirty="0" smtClean="0"/>
              <a:t>pressure of </a:t>
            </a:r>
            <a:r>
              <a:rPr lang="en-US" dirty="0"/>
              <a:t>these chambers equalizes with the pericardial </a:t>
            </a:r>
            <a:r>
              <a:rPr lang="en-US" dirty="0" smtClean="0"/>
              <a:t>pressure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annulus moves down in </a:t>
            </a:r>
            <a:r>
              <a:rPr lang="en-US" dirty="0" smtClean="0"/>
              <a:t>early systole</a:t>
            </a:r>
            <a:r>
              <a:rPr lang="en-US" dirty="0"/>
              <a:t>, the pressure that built up in the RA suddenly drops, leading </a:t>
            </a:r>
            <a:r>
              <a:rPr lang="en-US" dirty="0" smtClean="0"/>
              <a:t>to a </a:t>
            </a:r>
            <a:r>
              <a:rPr lang="en-US" dirty="0"/>
              <a:t>deep X descent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0694"/>
          <a:stretch/>
        </p:blipFill>
        <p:spPr>
          <a:xfrm>
            <a:off x="6680200" y="2419096"/>
            <a:ext cx="3869267" cy="24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prominent A </a:t>
            </a:r>
            <a:r>
              <a:rPr lang="en-US" dirty="0" smtClean="0"/>
              <a:t>wave</a:t>
            </a:r>
          </a:p>
          <a:p>
            <a:pPr lvl="1"/>
            <a:r>
              <a:rPr lang="en-US" dirty="0"/>
              <a:t>reduced ventricular </a:t>
            </a:r>
            <a:r>
              <a:rPr lang="en-US" dirty="0" smtClean="0"/>
              <a:t>compliance</a:t>
            </a:r>
          </a:p>
          <a:p>
            <a:pPr lvl="2"/>
            <a:r>
              <a:rPr lang="en-US" dirty="0" smtClean="0"/>
              <a:t>(Remember!!! </a:t>
            </a:r>
            <a:r>
              <a:rPr lang="en-US" i="1" dirty="0"/>
              <a:t>A </a:t>
            </a:r>
            <a:r>
              <a:rPr lang="en-US" i="1" dirty="0" smtClean="0"/>
              <a:t>wave correlates inversely </a:t>
            </a:r>
            <a:r>
              <a:rPr lang="en-US" i="1" dirty="0"/>
              <a:t>with RV compliance, whereas the V wave </a:t>
            </a:r>
            <a:r>
              <a:rPr lang="en-US" i="1" dirty="0" smtClean="0"/>
              <a:t>correlates inversely </a:t>
            </a:r>
            <a:r>
              <a:rPr lang="en-US" i="1" dirty="0"/>
              <a:t>with RA compliance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RV hypertrophy, </a:t>
            </a:r>
            <a:r>
              <a:rPr lang="en-US" dirty="0"/>
              <a:t>pulmonic </a:t>
            </a:r>
            <a:r>
              <a:rPr lang="en-US" dirty="0" smtClean="0"/>
              <a:t>stenosis</a:t>
            </a:r>
            <a:endParaRPr lang="en-US" dirty="0"/>
          </a:p>
          <a:p>
            <a:r>
              <a:rPr lang="en-US" dirty="0" smtClean="0"/>
              <a:t>Elevated A </a:t>
            </a:r>
            <a:r>
              <a:rPr lang="en-US" dirty="0"/>
              <a:t>and V </a:t>
            </a:r>
            <a:r>
              <a:rPr lang="en-US" dirty="0" smtClean="0"/>
              <a:t>waves</a:t>
            </a:r>
          </a:p>
          <a:p>
            <a:pPr lvl="1"/>
            <a:r>
              <a:rPr lang="en-US" dirty="0"/>
              <a:t>large </a:t>
            </a:r>
            <a:r>
              <a:rPr lang="en-US" dirty="0" smtClean="0"/>
              <a:t>ASD</a:t>
            </a:r>
          </a:p>
          <a:p>
            <a:pPr lvl="1"/>
            <a:endParaRPr lang="en-US" dirty="0"/>
          </a:p>
          <a:p>
            <a:r>
              <a:rPr lang="en-US" dirty="0"/>
              <a:t>In the absence of tricuspid stenosis or regurgitation, mean RA </a:t>
            </a:r>
            <a:r>
              <a:rPr lang="en-US" dirty="0" smtClean="0"/>
              <a:t>pressure ~ </a:t>
            </a:r>
            <a:r>
              <a:rPr lang="en-US" dirty="0"/>
              <a:t>mean RV diastolic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elevated RA pressure defines RV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98267" cy="4351338"/>
          </a:xfrm>
        </p:spPr>
        <p:txBody>
          <a:bodyPr>
            <a:normAutofit/>
          </a:bodyPr>
          <a:lstStyle/>
          <a:p>
            <a:r>
              <a:rPr lang="en-US" dirty="0"/>
              <a:t>Sinus tachycardia </a:t>
            </a:r>
            <a:endParaRPr lang="en-US" dirty="0" smtClean="0"/>
          </a:p>
          <a:p>
            <a:pPr lvl="1"/>
            <a:r>
              <a:rPr lang="en-US" dirty="0" smtClean="0"/>
              <a:t>shortens </a:t>
            </a:r>
            <a:r>
              <a:rPr lang="en-US" dirty="0"/>
              <a:t>diastole </a:t>
            </a:r>
            <a:r>
              <a:rPr lang="en-US" dirty="0" smtClean="0"/>
              <a:t>and attenuates </a:t>
            </a:r>
            <a:r>
              <a:rPr lang="en-US" dirty="0"/>
              <a:t>Y </a:t>
            </a:r>
            <a:r>
              <a:rPr lang="en-US" dirty="0" smtClean="0"/>
              <a:t>descent</a:t>
            </a:r>
          </a:p>
          <a:p>
            <a:pPr lvl="1"/>
            <a:r>
              <a:rPr lang="en-US" dirty="0" smtClean="0"/>
              <a:t>may make A </a:t>
            </a:r>
            <a:r>
              <a:rPr lang="en-US" dirty="0"/>
              <a:t>and V waves appear to </a:t>
            </a:r>
            <a:r>
              <a:rPr lang="en-US" dirty="0" smtClean="0"/>
              <a:t>merge – only one </a:t>
            </a:r>
            <a:r>
              <a:rPr lang="en-US" dirty="0"/>
              <a:t>positive and one negative </a:t>
            </a:r>
            <a:r>
              <a:rPr lang="en-US" dirty="0" smtClean="0"/>
              <a:t>waves may </a:t>
            </a:r>
            <a:r>
              <a:rPr lang="en-US" dirty="0"/>
              <a:t>be </a:t>
            </a:r>
            <a:r>
              <a:rPr lang="en-US" dirty="0" smtClean="0"/>
              <a:t>identified</a:t>
            </a:r>
          </a:p>
          <a:p>
            <a:pPr lvl="1"/>
            <a:endParaRPr lang="en-US" dirty="0"/>
          </a:p>
          <a:p>
            <a:r>
              <a:rPr lang="en-US" dirty="0" smtClean="0"/>
              <a:t>AF</a:t>
            </a:r>
          </a:p>
          <a:p>
            <a:pPr lvl="1"/>
            <a:r>
              <a:rPr lang="en-US" dirty="0" smtClean="0"/>
              <a:t>A wave </a:t>
            </a:r>
            <a:r>
              <a:rPr lang="en-US" dirty="0"/>
              <a:t>is absent and V wave </a:t>
            </a:r>
            <a:r>
              <a:rPr lang="en-US" dirty="0" smtClean="0"/>
              <a:t>becomes prominent</a:t>
            </a:r>
            <a:r>
              <a:rPr lang="en-US" dirty="0"/>
              <a:t>; the tracing mostly consists </a:t>
            </a:r>
            <a:r>
              <a:rPr lang="en-US" dirty="0" smtClean="0"/>
              <a:t>of one </a:t>
            </a:r>
            <a:r>
              <a:rPr lang="en-US" dirty="0"/>
              <a:t>wave (V) and one descent (Y), but </a:t>
            </a:r>
            <a:r>
              <a:rPr lang="en-US" dirty="0" smtClean="0"/>
              <a:t>C and </a:t>
            </a:r>
            <a:r>
              <a:rPr lang="en-US" dirty="0"/>
              <a:t>X' may be seen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12113" y="1241425"/>
            <a:ext cx="2368558" cy="241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113" y="3812432"/>
            <a:ext cx="2150621" cy="24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and PA tracing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rterial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ventricular </a:t>
            </a:r>
            <a:r>
              <a:rPr lang="en-US" dirty="0" smtClean="0"/>
              <a:t>tracings - </a:t>
            </a:r>
            <a:r>
              <a:rPr lang="en-US" dirty="0"/>
              <a:t>noted while advancing the right heart catheter</a:t>
            </a:r>
          </a:p>
          <a:p>
            <a:pPr lvl="1"/>
            <a:r>
              <a:rPr lang="en-US" dirty="0" smtClean="0"/>
              <a:t>ventricular </a:t>
            </a:r>
            <a:r>
              <a:rPr lang="en-US" dirty="0"/>
              <a:t>pressure increases in diastole, whereas </a:t>
            </a:r>
            <a:r>
              <a:rPr lang="en-US" dirty="0" smtClean="0"/>
              <a:t>arterial pressure </a:t>
            </a:r>
            <a:r>
              <a:rPr lang="en-US" dirty="0"/>
              <a:t>decreases in </a:t>
            </a:r>
            <a:r>
              <a:rPr lang="en-US" dirty="0" smtClean="0"/>
              <a:t>diastole</a:t>
            </a:r>
          </a:p>
          <a:p>
            <a:pPr lvl="1"/>
            <a:r>
              <a:rPr lang="en-US" dirty="0" smtClean="0"/>
              <a:t>ventricular </a:t>
            </a:r>
            <a:r>
              <a:rPr lang="en-US" dirty="0"/>
              <a:t>pressure </a:t>
            </a:r>
            <a:r>
              <a:rPr lang="en-US" dirty="0" smtClean="0"/>
              <a:t>tracing in </a:t>
            </a:r>
            <a:r>
              <a:rPr lang="en-US" dirty="0"/>
              <a:t>systole has a “rectangular” shape, as opposed to the “triangular</a:t>
            </a:r>
            <a:r>
              <a:rPr lang="en-US" dirty="0" smtClean="0"/>
              <a:t>” shape </a:t>
            </a:r>
            <a:r>
              <a:rPr lang="en-US" dirty="0"/>
              <a:t>of arterial </a:t>
            </a:r>
            <a:r>
              <a:rPr lang="en-US" dirty="0" smtClean="0"/>
              <a:t>tracings</a:t>
            </a:r>
          </a:p>
          <a:p>
            <a:pPr lvl="1"/>
            <a:r>
              <a:rPr lang="en-US" dirty="0" smtClean="0"/>
              <a:t>ventricular </a:t>
            </a:r>
            <a:r>
              <a:rPr lang="en-US" dirty="0"/>
              <a:t>pressure has an A wave in </a:t>
            </a:r>
            <a:r>
              <a:rPr lang="en-US" dirty="0" smtClean="0"/>
              <a:t>diastole</a:t>
            </a:r>
          </a:p>
          <a:p>
            <a:pPr lvl="1"/>
            <a:r>
              <a:rPr lang="en-US" dirty="0" smtClean="0"/>
              <a:t>arterial </a:t>
            </a:r>
            <a:r>
              <a:rPr lang="en-US" dirty="0"/>
              <a:t>pressure has a </a:t>
            </a:r>
            <a:r>
              <a:rPr lang="en-US" dirty="0" err="1"/>
              <a:t>dicrotic</a:t>
            </a:r>
            <a:r>
              <a:rPr lang="en-US" dirty="0"/>
              <a:t> notch.</a:t>
            </a:r>
          </a:p>
        </p:txBody>
      </p:sp>
    </p:spTree>
    <p:extLst>
      <p:ext uri="{BB962C8B-B14F-4D97-AF65-F5344CB8AC3E}">
        <p14:creationId xmlns:p14="http://schemas.microsoft.com/office/powerpoint/2010/main" val="3039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05260"/>
            <a:ext cx="10502951" cy="450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581002"/>
            <a:ext cx="1038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 systolic pressure = RV systolic pressure, and PA </a:t>
            </a:r>
            <a:r>
              <a:rPr lang="en-US" dirty="0" smtClean="0"/>
              <a:t>diastolic pressure </a:t>
            </a:r>
            <a:r>
              <a:rPr lang="en-US" b="1" dirty="0"/>
              <a:t>= </a:t>
            </a:r>
            <a:r>
              <a:rPr lang="en-US" dirty="0"/>
              <a:t>PCWP </a:t>
            </a:r>
            <a:r>
              <a:rPr lang="en-US" b="1" dirty="0"/>
              <a:t>&gt; </a:t>
            </a:r>
            <a:r>
              <a:rPr lang="en-US" dirty="0"/>
              <a:t>RV EDP </a:t>
            </a:r>
            <a:r>
              <a:rPr lang="en-US" b="1" dirty="0"/>
              <a:t>= </a:t>
            </a:r>
            <a:r>
              <a:rPr lang="en-US" dirty="0"/>
              <a:t>RA </a:t>
            </a:r>
            <a:r>
              <a:rPr lang="en-US" dirty="0" smtClean="0"/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</a:t>
            </a:r>
            <a:r>
              <a:rPr lang="en-US" dirty="0" smtClean="0"/>
              <a:t>atrial pressure </a:t>
            </a:r>
            <a:r>
              <a:rPr lang="en-US" dirty="0"/>
              <a:t>and PCWP may be equal in cases of </a:t>
            </a:r>
            <a:r>
              <a:rPr lang="en-US" dirty="0" err="1"/>
              <a:t>tamponade</a:t>
            </a:r>
            <a:r>
              <a:rPr lang="en-US" dirty="0"/>
              <a:t>, </a:t>
            </a:r>
            <a:r>
              <a:rPr lang="en-US" dirty="0" smtClean="0"/>
              <a:t>constrictive pericarditis </a:t>
            </a:r>
            <a:r>
              <a:rPr lang="en-US" dirty="0"/>
              <a:t>and severe RV failure</a:t>
            </a:r>
          </a:p>
        </p:txBody>
      </p:sp>
    </p:spTree>
    <p:extLst>
      <p:ext uri="{BB962C8B-B14F-4D97-AF65-F5344CB8AC3E}">
        <p14:creationId xmlns:p14="http://schemas.microsoft.com/office/powerpoint/2010/main" val="21850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RV diastolic pressure is equal to RA diastolic </a:t>
            </a:r>
            <a:r>
              <a:rPr lang="en-US" dirty="0" smtClean="0"/>
              <a:t>pressure during </a:t>
            </a:r>
            <a:r>
              <a:rPr lang="en-US" dirty="0"/>
              <a:t>most of </a:t>
            </a:r>
            <a:r>
              <a:rPr lang="en-US" dirty="0" smtClean="0"/>
              <a:t>diastole except early part</a:t>
            </a:r>
          </a:p>
          <a:p>
            <a:r>
              <a:rPr lang="en-US" dirty="0"/>
              <a:t>normally an RV </a:t>
            </a:r>
            <a:r>
              <a:rPr lang="en-US" dirty="0" smtClean="0"/>
              <a:t>pressure dip </a:t>
            </a:r>
            <a:r>
              <a:rPr lang="en-US" dirty="0"/>
              <a:t>in early diastole that sucks blood from the </a:t>
            </a:r>
            <a:r>
              <a:rPr lang="en-US" dirty="0" smtClean="0"/>
              <a:t>RA</a:t>
            </a:r>
          </a:p>
          <a:p>
            <a:r>
              <a:rPr lang="en-US" dirty="0"/>
              <a:t>high </a:t>
            </a:r>
            <a:r>
              <a:rPr lang="en-US" dirty="0" smtClean="0"/>
              <a:t>early RA-RV </a:t>
            </a:r>
            <a:r>
              <a:rPr lang="en-US" dirty="0"/>
              <a:t>pressure gradient </a:t>
            </a:r>
            <a:endParaRPr lang="en-US" dirty="0" smtClean="0"/>
          </a:p>
          <a:p>
            <a:pPr lvl="1"/>
            <a:r>
              <a:rPr lang="en-US" dirty="0" smtClean="0"/>
              <a:t>young individuals who </a:t>
            </a:r>
            <a:r>
              <a:rPr lang="en-US" dirty="0"/>
              <a:t>have a potent RV relaxation (“suckers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decompensated right HF who characteristically have elevated RA pressure that pushes blood in the RV (“pushers”)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L</a:t>
            </a:r>
            <a:r>
              <a:rPr lang="en-US" dirty="0" smtClean="0"/>
              <a:t>oss of RV compliance makes the RV diastolic pressure rise rapidly to a high-level plateau, -  early RV diastolic dip followed by a “plateaued” high diastolic pressure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Dip and plateau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35" y="3172733"/>
            <a:ext cx="7438130" cy="2907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067" y="6176963"/>
            <a:ext cx="1137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</a:t>
            </a:r>
            <a:r>
              <a:rPr lang="en-US" dirty="0" smtClean="0"/>
              <a:t>result of </a:t>
            </a:r>
            <a:r>
              <a:rPr lang="en-US" dirty="0"/>
              <a:t>prolonged diastasis, a pattern similar to dip-plateau pattern </a:t>
            </a:r>
            <a:r>
              <a:rPr lang="en-US" dirty="0" smtClean="0"/>
              <a:t>may be </a:t>
            </a:r>
            <a:r>
              <a:rPr lang="en-US" dirty="0"/>
              <a:t>seen with bradycardia.</a:t>
            </a:r>
          </a:p>
        </p:txBody>
      </p:sp>
    </p:spTree>
    <p:extLst>
      <p:ext uri="{BB962C8B-B14F-4D97-AF65-F5344CB8AC3E}">
        <p14:creationId xmlns:p14="http://schemas.microsoft.com/office/powerpoint/2010/main" val="41459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948" y="1302093"/>
            <a:ext cx="6719068" cy="3532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133" y="2627656"/>
            <a:ext cx="3640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early diastolic dip (</a:t>
            </a:r>
            <a:r>
              <a:rPr lang="en-US" i="1" dirty="0"/>
              <a:t>lower arrows</a:t>
            </a:r>
            <a:r>
              <a:rPr lang="en-US" dirty="0"/>
              <a:t>) followed by a plateaued </a:t>
            </a:r>
            <a:r>
              <a:rPr lang="en-US" dirty="0" smtClean="0"/>
              <a:t>elevated diastolic </a:t>
            </a:r>
            <a:r>
              <a:rPr lang="en-US" dirty="0"/>
              <a:t>pressure (~20 mmHg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Pulsus</a:t>
            </a:r>
            <a:r>
              <a:rPr lang="en-US" dirty="0" smtClean="0"/>
              <a:t> </a:t>
            </a:r>
            <a:r>
              <a:rPr lang="en-US" dirty="0" err="1" smtClean="0"/>
              <a:t>alterans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severe biventricular failure, with RV dilatation and severe TR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33" y="68791"/>
            <a:ext cx="8751531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epresents a slightly damped and delayed reflection of the left atrial pressure waveform, c waves may not be seen</a:t>
            </a:r>
          </a:p>
          <a:p>
            <a:r>
              <a:rPr lang="en-US" dirty="0" smtClean="0"/>
              <a:t>V wave is larger than the A wave</a:t>
            </a:r>
          </a:p>
          <a:p>
            <a:r>
              <a:rPr lang="en-US" dirty="0" smtClean="0"/>
              <a:t>smoother contour with less deep X and Y descents than LA pressure</a:t>
            </a:r>
          </a:p>
          <a:p>
            <a:r>
              <a:rPr lang="en-US" dirty="0"/>
              <a:t>mean </a:t>
            </a:r>
            <a:r>
              <a:rPr lang="en-US" dirty="0" smtClean="0"/>
              <a:t>PCWP (especially large V wave) </a:t>
            </a:r>
            <a:r>
              <a:rPr lang="en-US" dirty="0"/>
              <a:t>is commonly used to </a:t>
            </a:r>
            <a:r>
              <a:rPr lang="en-US" dirty="0" smtClean="0"/>
              <a:t>address the </a:t>
            </a:r>
            <a:r>
              <a:rPr lang="en-US" dirty="0"/>
              <a:t>risk of pulmonary edema and should be reported in each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Mean PCWP = mean LA pressure</a:t>
            </a:r>
          </a:p>
          <a:p>
            <a:r>
              <a:rPr lang="en-US" dirty="0" smtClean="0"/>
              <a:t>Delayed approximately by </a:t>
            </a:r>
            <a:r>
              <a:rPr lang="en-US" dirty="0"/>
              <a:t>50 to 150 milliseconds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" y="1550716"/>
            <a:ext cx="5756490" cy="37372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3" y="1479071"/>
            <a:ext cx="5963710" cy="3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082" y="867039"/>
            <a:ext cx="8643835" cy="54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mean PCWP  12 mmHg or less</a:t>
            </a:r>
          </a:p>
          <a:p>
            <a:r>
              <a:rPr lang="en-US" dirty="0" smtClean="0"/>
              <a:t>chronic HF - values up to 15 to 18 mmHg may not lead to congestion due to increased pulmonary capillary lymphatic drainage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Radiology Assistant : Heart Fail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0" y="812179"/>
            <a:ext cx="8170919" cy="49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and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mean PCWP is equal to or is up to 5 mmHg lower than </a:t>
            </a:r>
            <a:r>
              <a:rPr lang="en-US" dirty="0" smtClean="0"/>
              <a:t>diastolic PA pressure, to allow blood to flow forward through the pulmonary capillaries</a:t>
            </a:r>
          </a:p>
          <a:p>
            <a:endParaRPr lang="en-US" dirty="0" smtClean="0"/>
          </a:p>
          <a:p>
            <a:r>
              <a:rPr lang="en-US" dirty="0"/>
              <a:t>pulmonary venous hypertension related to left HF (</a:t>
            </a:r>
            <a:r>
              <a:rPr lang="en-US" dirty="0" err="1" smtClean="0"/>
              <a:t>postcapillary</a:t>
            </a:r>
            <a:r>
              <a:rPr lang="en-US" dirty="0" smtClean="0"/>
              <a:t> pulmonary </a:t>
            </a:r>
            <a:r>
              <a:rPr lang="en-US" dirty="0"/>
              <a:t>hypertension</a:t>
            </a:r>
            <a:r>
              <a:rPr lang="en-US" dirty="0" smtClean="0"/>
              <a:t>) - </a:t>
            </a:r>
            <a:r>
              <a:rPr lang="en-US" dirty="0"/>
              <a:t>PCWP ~ diastolic PA </a:t>
            </a:r>
            <a:r>
              <a:rPr lang="en-US" dirty="0" smtClean="0"/>
              <a:t>pressure</a:t>
            </a:r>
          </a:p>
          <a:p>
            <a:endParaRPr lang="en-US" dirty="0" smtClean="0"/>
          </a:p>
          <a:p>
            <a:r>
              <a:rPr lang="en-US" dirty="0" smtClean="0"/>
              <a:t>pulmonary arterial hypertension related to arterial and arteriolar remodeling (post capillary)- </a:t>
            </a:r>
            <a:r>
              <a:rPr lang="en-US" dirty="0"/>
              <a:t>PCWP is lower than diastolic PA pressure by more than 5 mmHg.</a:t>
            </a:r>
          </a:p>
        </p:txBody>
      </p:sp>
    </p:spTree>
    <p:extLst>
      <p:ext uri="{BB962C8B-B14F-4D97-AF65-F5344CB8AC3E}">
        <p14:creationId xmlns:p14="http://schemas.microsoft.com/office/powerpoint/2010/main" val="36561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 PCWP greater than diastolic PA </a:t>
            </a:r>
          </a:p>
          <a:p>
            <a:pPr lvl="1"/>
            <a:r>
              <a:rPr lang="en-US" dirty="0" smtClean="0"/>
              <a:t>Severely </a:t>
            </a:r>
            <a:r>
              <a:rPr lang="en-US" dirty="0"/>
              <a:t>decompensated MR with gigantic </a:t>
            </a:r>
            <a:r>
              <a:rPr lang="en-US" dirty="0" smtClean="0"/>
              <a:t>V wave - </a:t>
            </a:r>
            <a:r>
              <a:rPr lang="en-US" dirty="0"/>
              <a:t>blood may transiently flow backward from the </a:t>
            </a:r>
            <a:r>
              <a:rPr lang="en-US" dirty="0" smtClean="0"/>
              <a:t>pulmonary capillaries </a:t>
            </a:r>
            <a:r>
              <a:rPr lang="en-US" dirty="0"/>
              <a:t>to the PA and mean PCWP may be higher than </a:t>
            </a:r>
            <a:r>
              <a:rPr lang="en-US" dirty="0" smtClean="0"/>
              <a:t>diastolic PA </a:t>
            </a:r>
            <a:r>
              <a:rPr lang="en-US" dirty="0"/>
              <a:t>pressure but not higher than mean PA pressure</a:t>
            </a:r>
          </a:p>
        </p:txBody>
      </p:sp>
    </p:spTree>
    <p:extLst>
      <p:ext uri="{BB962C8B-B14F-4D97-AF65-F5344CB8AC3E}">
        <p14:creationId xmlns:p14="http://schemas.microsoft.com/office/powerpoint/2010/main" val="22977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zones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8"/>
          <a:stretch/>
        </p:blipFill>
        <p:spPr>
          <a:xfrm>
            <a:off x="838200" y="1690688"/>
            <a:ext cx="10370905" cy="4182534"/>
          </a:xfrm>
        </p:spPr>
      </p:pic>
    </p:spTree>
    <p:extLst>
      <p:ext uri="{BB962C8B-B14F-4D97-AF65-F5344CB8AC3E}">
        <p14:creationId xmlns:p14="http://schemas.microsoft.com/office/powerpoint/2010/main" val="14670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4624"/>
            <a:ext cx="9984107" cy="5387975"/>
          </a:xfrm>
        </p:spPr>
      </p:pic>
      <p:sp>
        <p:nvSpPr>
          <p:cNvPr id="5" name="Rectangle 4"/>
          <p:cNvSpPr/>
          <p:nvPr/>
        </p:nvSpPr>
        <p:spPr>
          <a:xfrm>
            <a:off x="761999" y="5753100"/>
            <a:ext cx="74301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Palatino-Roman"/>
              </a:rPr>
              <a:t>Zone 3 corresponds to a level below the LA level on a 90</a:t>
            </a:r>
            <a:r>
              <a:rPr lang="en-US" b="0" i="0" u="none" strike="noStrike" baseline="0" dirty="0" smtClean="0">
                <a:latin typeface="Symbol" panose="05050102010706020507" pitchFamily="18" charset="2"/>
              </a:rPr>
              <a:t>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supine </a:t>
            </a:r>
            <a:r>
              <a:rPr lang="en-US" dirty="0" smtClean="0"/>
              <a:t>patients- </a:t>
            </a:r>
            <a:r>
              <a:rPr lang="en-US" dirty="0"/>
              <a:t>the majority of the lung is zone </a:t>
            </a:r>
            <a:r>
              <a:rPr lang="en-US" dirty="0" smtClean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zones 1 and 2 expand in case of mechanical ventilation (increased alveolar</a:t>
            </a:r>
          </a:p>
          <a:p>
            <a:r>
              <a:rPr lang="en-US" dirty="0"/>
              <a:t>pressure), PEEP, or low LA pressure (hypovolemia)</a:t>
            </a:r>
          </a:p>
        </p:txBody>
      </p:sp>
    </p:spTree>
    <p:extLst>
      <p:ext uri="{BB962C8B-B14F-4D97-AF65-F5344CB8AC3E}">
        <p14:creationId xmlns:p14="http://schemas.microsoft.com/office/powerpoint/2010/main" val="3106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PCWP greater than diastolic PA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</a:p>
          <a:p>
            <a:pPr lvl="1"/>
            <a:r>
              <a:rPr lang="en-US" dirty="0"/>
              <a:t>catheter’s being wedged in zone 1 or 2 of </a:t>
            </a:r>
            <a:r>
              <a:rPr lang="en-US" dirty="0" smtClean="0"/>
              <a:t>the lung - </a:t>
            </a:r>
            <a:r>
              <a:rPr lang="en-US" dirty="0"/>
              <a:t>PCWP reflects alveolar pressure rather </a:t>
            </a:r>
            <a:r>
              <a:rPr lang="en-US" dirty="0" smtClean="0"/>
              <a:t>than capillary </a:t>
            </a:r>
            <a:r>
              <a:rPr lang="en-US" dirty="0"/>
              <a:t>pressure and may be larger than PA diastolic </a:t>
            </a:r>
            <a:r>
              <a:rPr lang="en-US" dirty="0" smtClean="0"/>
              <a:t>pressure; PCWP </a:t>
            </a:r>
            <a:r>
              <a:rPr lang="en-US" dirty="0"/>
              <a:t>will have large respiratory swings </a:t>
            </a:r>
            <a:r>
              <a:rPr lang="en-US" dirty="0" smtClean="0"/>
              <a:t>and will </a:t>
            </a:r>
            <a:r>
              <a:rPr lang="en-US" dirty="0"/>
              <a:t>have a smoother </a:t>
            </a:r>
            <a:r>
              <a:rPr lang="en-US" dirty="0" smtClean="0"/>
              <a:t>appearance - </a:t>
            </a:r>
            <a:r>
              <a:rPr lang="en-US" dirty="0"/>
              <a:t>no A or V </a:t>
            </a:r>
            <a:r>
              <a:rPr lang="en-US" dirty="0" smtClean="0"/>
              <a:t>waves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666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severe pulmonary hypertension (PH)</a:t>
            </a:r>
          </a:p>
          <a:p>
            <a:pPr lvl="1"/>
            <a:r>
              <a:rPr lang="en-US" dirty="0"/>
              <a:t>difficult for the catheter to occlude the PA; thus</a:t>
            </a:r>
            <a:r>
              <a:rPr lang="en-US" dirty="0" smtClean="0"/>
              <a:t>, wedged </a:t>
            </a:r>
            <a:r>
              <a:rPr lang="en-US" dirty="0"/>
              <a:t>PA waveform may be a damped PA pressure and </a:t>
            </a:r>
            <a:r>
              <a:rPr lang="en-US" dirty="0" smtClean="0"/>
              <a:t>may overestimate </a:t>
            </a:r>
            <a:r>
              <a:rPr lang="en-US" dirty="0"/>
              <a:t>the true PCWP </a:t>
            </a:r>
            <a:r>
              <a:rPr lang="en-US" dirty="0" smtClean="0"/>
              <a:t>(hybrid </a:t>
            </a:r>
            <a:r>
              <a:rPr lang="en-US" dirty="0"/>
              <a:t>PA-PCWP waveform </a:t>
            </a:r>
            <a:r>
              <a:rPr lang="en-US" dirty="0" smtClean="0"/>
              <a:t>with arterial </a:t>
            </a:r>
            <a:r>
              <a:rPr lang="en-US" dirty="0"/>
              <a:t>characteristics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Retrograde transmission </a:t>
            </a:r>
            <a:r>
              <a:rPr lang="en-US" dirty="0"/>
              <a:t>of LA pressure is </a:t>
            </a:r>
            <a:r>
              <a:rPr lang="en-US" dirty="0" smtClean="0"/>
              <a:t>attenuated due to vascular changes - </a:t>
            </a:r>
            <a:r>
              <a:rPr lang="en-US" dirty="0"/>
              <a:t>mean PCWP may approximate mean LA pressure, </a:t>
            </a:r>
            <a:r>
              <a:rPr lang="en-US" dirty="0" smtClean="0"/>
              <a:t>but the </a:t>
            </a:r>
            <a:r>
              <a:rPr lang="en-US" dirty="0"/>
              <a:t>waveform is flat and </a:t>
            </a:r>
            <a:r>
              <a:rPr lang="en-US" dirty="0" smtClean="0"/>
              <a:t>featureless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53" y="774599"/>
            <a:ext cx="4028980" cy="5084025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flipV="1">
            <a:off x="5655733" y="2895600"/>
            <a:ext cx="2675467" cy="5418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Over-wedged waveform</a:t>
            </a:r>
          </a:p>
          <a:p>
            <a:pPr lvl="1"/>
            <a:r>
              <a:rPr lang="en-US" dirty="0"/>
              <a:t>balloon is overinflated or if the PA catheter is positioned </a:t>
            </a:r>
            <a:r>
              <a:rPr lang="en-US" dirty="0" smtClean="0"/>
              <a:t>too distally</a:t>
            </a:r>
            <a:r>
              <a:rPr lang="en-US" dirty="0"/>
              <a:t>, the tip of the catheter may become compressed by the </a:t>
            </a:r>
            <a:r>
              <a:rPr lang="en-US" dirty="0" smtClean="0"/>
              <a:t>vessel wall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rise or a continuous fall of PCWP </a:t>
            </a:r>
            <a:r>
              <a:rPr lang="en-US" dirty="0" smtClean="0"/>
              <a:t>with damping </a:t>
            </a:r>
            <a:r>
              <a:rPr lang="en-US" dirty="0"/>
              <a:t>and a lack of distinct A and V </a:t>
            </a:r>
            <a:r>
              <a:rPr lang="en-US" dirty="0" smtClean="0"/>
              <a:t>waves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Over-wedging may lead </a:t>
            </a:r>
            <a:r>
              <a:rPr lang="en-US" dirty="0"/>
              <a:t>to pulmonary arterial rupture</a:t>
            </a:r>
          </a:p>
        </p:txBody>
      </p:sp>
    </p:spTree>
    <p:extLst>
      <p:ext uri="{BB962C8B-B14F-4D97-AF65-F5344CB8AC3E}">
        <p14:creationId xmlns:p14="http://schemas.microsoft.com/office/powerpoint/2010/main" val="41440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900134" cy="5595728"/>
          </a:xfrm>
        </p:spPr>
      </p:pic>
      <p:sp>
        <p:nvSpPr>
          <p:cNvPr id="5" name="TextBox 4"/>
          <p:cNvSpPr txBox="1"/>
          <p:nvPr/>
        </p:nvSpPr>
        <p:spPr>
          <a:xfrm>
            <a:off x="6858000" y="6081623"/>
            <a:ext cx="483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Edwards </a:t>
            </a:r>
            <a:r>
              <a:rPr lang="en-US" dirty="0" err="1" smtClean="0"/>
              <a:t>lifesciences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63070" cy="36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153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Pul</a:t>
            </a:r>
            <a:r>
              <a:rPr lang="en-US" dirty="0" smtClean="0"/>
              <a:t> venous obstruction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 err="1" smtClean="0"/>
              <a:t>veno</a:t>
            </a:r>
            <a:r>
              <a:rPr lang="en-US" dirty="0" smtClean="0"/>
              <a:t>-occlusive disease or pulmonary venous constriction that occurs with hypoxemia, sepsis or acute lung injury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pulmonary capillary hydrostatic </a:t>
            </a:r>
            <a:r>
              <a:rPr lang="en-US" dirty="0" smtClean="0"/>
              <a:t>pressure (</a:t>
            </a:r>
            <a:r>
              <a:rPr lang="en-US" dirty="0" err="1"/>
              <a:t>Pcap</a:t>
            </a:r>
            <a:r>
              <a:rPr lang="en-US" dirty="0" smtClean="0"/>
              <a:t>) </a:t>
            </a:r>
            <a:r>
              <a:rPr lang="en-US" dirty="0"/>
              <a:t>is elevated whereas LA pressure is </a:t>
            </a:r>
            <a:r>
              <a:rPr lang="en-US" dirty="0" smtClean="0"/>
              <a:t>normal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PCWP may (theoretically) represent LA pressure and not </a:t>
            </a:r>
            <a:r>
              <a:rPr lang="en-US" dirty="0" err="1" smtClean="0"/>
              <a:t>Pcap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But PCWP is elevated – overestimates LA pressure as </a:t>
            </a:r>
            <a:r>
              <a:rPr lang="en-US" dirty="0"/>
              <a:t>high surrounding pulmonary pressure </a:t>
            </a:r>
            <a:r>
              <a:rPr lang="en-US" dirty="0" smtClean="0"/>
              <a:t>compresses the </a:t>
            </a:r>
            <a:r>
              <a:rPr lang="en-US" dirty="0"/>
              <a:t>pulmonary capillaries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1825625"/>
            <a:ext cx="6112061" cy="23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PCWP utility is limited in ICU setting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correlate well with LA pressure and </a:t>
            </a:r>
            <a:r>
              <a:rPr lang="en-US" dirty="0" smtClean="0"/>
              <a:t>tends to </a:t>
            </a:r>
            <a:r>
              <a:rPr lang="en-US" dirty="0"/>
              <a:t>overestimate the true LA </a:t>
            </a:r>
            <a:r>
              <a:rPr lang="en-US" dirty="0" smtClean="0"/>
              <a:t>pressure</a:t>
            </a:r>
            <a:r>
              <a:rPr lang="en-US" dirty="0"/>
              <a:t>, often lacking A and V </a:t>
            </a:r>
            <a:r>
              <a:rPr lang="en-US" dirty="0" smtClean="0"/>
              <a:t>waves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PCWP may be </a:t>
            </a:r>
            <a:r>
              <a:rPr lang="en-US" dirty="0" smtClean="0"/>
              <a:t>damped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Does not reflect LV preload in acute conditions (</a:t>
            </a:r>
            <a:r>
              <a:rPr lang="en-US" dirty="0"/>
              <a:t>relatively normal LV preload is associated with a high LA pressure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Errors </a:t>
            </a:r>
            <a:r>
              <a:rPr lang="en-US" dirty="0"/>
              <a:t>in zeroing and large respiratory swings, particularly </a:t>
            </a:r>
            <a:r>
              <a:rPr lang="en-US" dirty="0" smtClean="0"/>
              <a:t>in mechanically </a:t>
            </a:r>
            <a:r>
              <a:rPr lang="en-US" dirty="0"/>
              <a:t>ventilated </a:t>
            </a:r>
            <a:r>
              <a:rPr lang="en-US" dirty="0" smtClean="0"/>
              <a:t>patients</a:t>
            </a:r>
          </a:p>
          <a:p>
            <a:pPr lvl="1"/>
            <a:endParaRPr lang="en-US" dirty="0"/>
          </a:p>
          <a:p>
            <a:r>
              <a:rPr lang="en-US" i="1" dirty="0" smtClean="0"/>
              <a:t>PCWP tends </a:t>
            </a:r>
            <a:r>
              <a:rPr lang="en-US" i="1" dirty="0"/>
              <a:t>to overestimate preload in critically ill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PCWP </a:t>
            </a:r>
            <a:r>
              <a:rPr lang="en-US" dirty="0" err="1" smtClean="0"/>
              <a:t>vs</a:t>
            </a:r>
            <a:r>
              <a:rPr lang="en-US" dirty="0" smtClean="0"/>
              <a:t> PA pressure</a:t>
            </a:r>
          </a:p>
          <a:p>
            <a:pPr lvl="1"/>
            <a:r>
              <a:rPr lang="en-US" dirty="0" smtClean="0"/>
              <a:t>PCWP may simulate PA tracing in case of </a:t>
            </a:r>
            <a:r>
              <a:rPr lang="en-US" dirty="0"/>
              <a:t>large V </a:t>
            </a:r>
            <a:r>
              <a:rPr lang="en-US" dirty="0" smtClean="0"/>
              <a:t>wave, </a:t>
            </a:r>
            <a:r>
              <a:rPr lang="en-US" dirty="0"/>
              <a:t>severe pulmonary arterial </a:t>
            </a:r>
            <a:r>
              <a:rPr lang="en-US" dirty="0" smtClean="0"/>
              <a:t>hypertension(hybrid PCWP-PA), under-wedging</a:t>
            </a:r>
          </a:p>
          <a:p>
            <a:pPr lvl="1"/>
            <a:r>
              <a:rPr lang="en-US" dirty="0"/>
              <a:t>Keys to </a:t>
            </a:r>
            <a:r>
              <a:rPr lang="en-US" dirty="0" smtClean="0"/>
              <a:t>differentiate</a:t>
            </a:r>
          </a:p>
          <a:p>
            <a:pPr lvl="2"/>
            <a:r>
              <a:rPr lang="en-US" dirty="0"/>
              <a:t>V wave peaks </a:t>
            </a:r>
            <a:r>
              <a:rPr lang="en-US" i="1" dirty="0"/>
              <a:t>after the end of the </a:t>
            </a:r>
            <a:r>
              <a:rPr lang="en-US" i="1" dirty="0" smtClean="0"/>
              <a:t>ECG </a:t>
            </a:r>
            <a:r>
              <a:rPr lang="en-US" i="1" dirty="0"/>
              <a:t>T wave</a:t>
            </a:r>
            <a:r>
              <a:rPr lang="en-US" dirty="0"/>
              <a:t>, </a:t>
            </a:r>
            <a:r>
              <a:rPr lang="en-US" dirty="0" smtClean="0"/>
              <a:t>whereas, </a:t>
            </a:r>
            <a:r>
              <a:rPr lang="en-US" dirty="0"/>
              <a:t>systolic PA pressure peaks </a:t>
            </a:r>
            <a:r>
              <a:rPr lang="en-US" i="1" dirty="0"/>
              <a:t>before the end of T wave</a:t>
            </a:r>
            <a:endParaRPr lang="en-US" dirty="0" smtClean="0"/>
          </a:p>
          <a:p>
            <a:pPr lvl="2"/>
            <a:r>
              <a:rPr lang="en-US" dirty="0"/>
              <a:t>diastolic PA pressure, is </a:t>
            </a:r>
            <a:r>
              <a:rPr lang="en-US" dirty="0" err="1"/>
              <a:t>downsloping</a:t>
            </a:r>
            <a:r>
              <a:rPr lang="en-US" dirty="0"/>
              <a:t>, whereas the segment between V waves is </a:t>
            </a:r>
            <a:r>
              <a:rPr lang="en-US" dirty="0" smtClean="0"/>
              <a:t>horizontal</a:t>
            </a:r>
          </a:p>
          <a:p>
            <a:pPr lvl="2"/>
            <a:r>
              <a:rPr lang="en-US" dirty="0"/>
              <a:t>PA pressure has a </a:t>
            </a:r>
            <a:r>
              <a:rPr lang="en-US" dirty="0" err="1"/>
              <a:t>dicrotic</a:t>
            </a:r>
            <a:r>
              <a:rPr lang="en-US" dirty="0"/>
              <a:t> </a:t>
            </a:r>
            <a:r>
              <a:rPr lang="en-US" dirty="0" smtClean="0"/>
              <a:t>notch</a:t>
            </a:r>
          </a:p>
          <a:p>
            <a:pPr lvl="2"/>
            <a:r>
              <a:rPr lang="en-US" dirty="0"/>
              <a:t>PA pressure is double </a:t>
            </a:r>
            <a:r>
              <a:rPr lang="en-US" dirty="0" smtClean="0"/>
              <a:t>peaked – transmission of v wave to PA pressure</a:t>
            </a:r>
          </a:p>
          <a:p>
            <a:pPr lvl="2"/>
            <a:r>
              <a:rPr lang="en-US" dirty="0"/>
              <a:t>Mean PCWP should be equal to diastolic PA pressure or less </a:t>
            </a:r>
            <a:r>
              <a:rPr lang="en-US" dirty="0" smtClean="0"/>
              <a:t>and less </a:t>
            </a:r>
            <a:r>
              <a:rPr lang="en-US" dirty="0"/>
              <a:t>than mean PA pressure</a:t>
            </a:r>
          </a:p>
        </p:txBody>
      </p:sp>
    </p:spTree>
    <p:extLst>
      <p:ext uri="{BB962C8B-B14F-4D97-AF65-F5344CB8AC3E}">
        <p14:creationId xmlns:p14="http://schemas.microsoft.com/office/powerpoint/2010/main" val="32327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20" y="563960"/>
            <a:ext cx="7929946" cy="591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199" y="323426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PCWP </a:t>
            </a:r>
            <a:r>
              <a:rPr lang="en-US" dirty="0" err="1" smtClean="0"/>
              <a:t>vs</a:t>
            </a:r>
            <a:r>
              <a:rPr lang="en-US" dirty="0" smtClean="0"/>
              <a:t> 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confirm PCWP </a:t>
            </a:r>
            <a:r>
              <a:rPr lang="en-US" dirty="0" err="1" smtClean="0"/>
              <a:t>vs</a:t>
            </a:r>
            <a:r>
              <a:rPr lang="en-US" dirty="0" smtClean="0"/>
              <a:t> PA tracing</a:t>
            </a:r>
          </a:p>
          <a:p>
            <a:pPr lvl="1"/>
            <a:r>
              <a:rPr lang="en-US" dirty="0" smtClean="0"/>
              <a:t>balloon deflation and pullback - </a:t>
            </a:r>
            <a:r>
              <a:rPr lang="en-US" dirty="0"/>
              <a:t>change in </a:t>
            </a:r>
            <a:r>
              <a:rPr lang="en-US" dirty="0" smtClean="0"/>
              <a:t>the timing </a:t>
            </a:r>
            <a:r>
              <a:rPr lang="en-US" dirty="0"/>
              <a:t>of the pressure tracing and in the height of the mean </a:t>
            </a:r>
            <a:r>
              <a:rPr lang="en-US" dirty="0" smtClean="0"/>
              <a:t>pressure corresponding </a:t>
            </a:r>
            <a:r>
              <a:rPr lang="en-US" dirty="0"/>
              <a:t>to PA </a:t>
            </a:r>
            <a:r>
              <a:rPr lang="en-US" dirty="0" smtClean="0"/>
              <a:t>pressure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SpO2 from blood sample from wedged tip – 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PCWP </a:t>
            </a:r>
            <a:r>
              <a:rPr lang="en-US" dirty="0"/>
              <a:t>saturation = pulmonary venous saturation (</a:t>
            </a:r>
            <a:r>
              <a:rPr lang="en-US" dirty="0" smtClean="0"/>
              <a:t>usually &gt;</a:t>
            </a:r>
            <a:r>
              <a:rPr lang="en-US" dirty="0"/>
              <a:t>95%), whereas PA saturation = mixed venous saturation</a:t>
            </a:r>
          </a:p>
        </p:txBody>
      </p:sp>
    </p:spTree>
    <p:extLst>
      <p:ext uri="{BB962C8B-B14F-4D97-AF65-F5344CB8AC3E}">
        <p14:creationId xmlns:p14="http://schemas.microsoft.com/office/powerpoint/2010/main" val="23532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Abnormalities of PCWP </a:t>
            </a:r>
            <a:r>
              <a:rPr lang="en-US" b="1" dirty="0" smtClean="0"/>
              <a:t>tracing</a:t>
            </a:r>
          </a:p>
          <a:p>
            <a:r>
              <a:rPr lang="en-US" dirty="0"/>
              <a:t>large V </a:t>
            </a:r>
            <a:r>
              <a:rPr lang="en-US" dirty="0" smtClean="0"/>
              <a:t>wave (V </a:t>
            </a:r>
            <a:r>
              <a:rPr lang="en-US" dirty="0"/>
              <a:t>wave </a:t>
            </a:r>
            <a:r>
              <a:rPr lang="en-US" dirty="0" smtClean="0"/>
              <a:t>&gt;10 </a:t>
            </a:r>
            <a:r>
              <a:rPr lang="en-US" dirty="0"/>
              <a:t>mmHg larger than </a:t>
            </a:r>
            <a:r>
              <a:rPr lang="en-US" dirty="0" smtClean="0"/>
              <a:t>mean PCWP </a:t>
            </a:r>
            <a:r>
              <a:rPr lang="en-US" dirty="0"/>
              <a:t>or a V wave larger than twice the mean </a:t>
            </a:r>
            <a:r>
              <a:rPr lang="en-US" dirty="0" smtClean="0"/>
              <a:t>PCWP)</a:t>
            </a:r>
          </a:p>
          <a:p>
            <a:pPr lvl="1"/>
            <a:r>
              <a:rPr lang="en-US" dirty="0"/>
              <a:t>severe acute or </a:t>
            </a:r>
            <a:r>
              <a:rPr lang="en-US" dirty="0" smtClean="0"/>
              <a:t>decompensated MR</a:t>
            </a:r>
          </a:p>
          <a:p>
            <a:pPr lvl="1"/>
            <a:r>
              <a:rPr lang="en-US" dirty="0" smtClean="0"/>
              <a:t>decompensated </a:t>
            </a:r>
            <a:r>
              <a:rPr lang="en-US" dirty="0"/>
              <a:t>LV systolic </a:t>
            </a:r>
            <a:r>
              <a:rPr lang="en-US" dirty="0" smtClean="0"/>
              <a:t>or diastolic </a:t>
            </a:r>
            <a:r>
              <a:rPr lang="en-US" dirty="0"/>
              <a:t>failure with impaired LA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/>
              <a:t>mitral </a:t>
            </a:r>
            <a:r>
              <a:rPr lang="en-US" dirty="0" smtClean="0"/>
              <a:t>stenosis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trial dysfunction </a:t>
            </a:r>
            <a:r>
              <a:rPr lang="en-US" dirty="0"/>
              <a:t>and fibrosis </a:t>
            </a:r>
            <a:r>
              <a:rPr lang="en-US" dirty="0" smtClean="0"/>
              <a:t>in </a:t>
            </a:r>
            <a:r>
              <a:rPr lang="en-US" dirty="0"/>
              <a:t>long-standing diastolic HF</a:t>
            </a:r>
            <a:r>
              <a:rPr lang="en-US" dirty="0" smtClean="0"/>
              <a:t>, postoperative states </a:t>
            </a:r>
            <a:r>
              <a:rPr lang="en-US" dirty="0"/>
              <a:t>or rheumatic involvement of the atrial </a:t>
            </a:r>
            <a:r>
              <a:rPr lang="en-US" dirty="0" smtClean="0"/>
              <a:t>wall</a:t>
            </a:r>
          </a:p>
          <a:p>
            <a:pPr lvl="1"/>
            <a:r>
              <a:rPr lang="en-US" dirty="0" smtClean="0"/>
              <a:t>AF - </a:t>
            </a:r>
            <a:r>
              <a:rPr lang="en-US" dirty="0"/>
              <a:t>V wave becomes the only dominant </a:t>
            </a:r>
            <a:r>
              <a:rPr lang="en-US" dirty="0" smtClean="0"/>
              <a:t>wave</a:t>
            </a:r>
          </a:p>
          <a:p>
            <a:pPr lvl="1"/>
            <a:r>
              <a:rPr lang="en-US" dirty="0"/>
              <a:t>ventricular septal defect</a:t>
            </a:r>
          </a:p>
        </p:txBody>
      </p:sp>
    </p:spTree>
    <p:extLst>
      <p:ext uri="{BB962C8B-B14F-4D97-AF65-F5344CB8AC3E}">
        <p14:creationId xmlns:p14="http://schemas.microsoft.com/office/powerpoint/2010/main" val="40491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155" y="1283360"/>
            <a:ext cx="5982645" cy="4567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285757"/>
            <a:ext cx="4732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Futura-Book"/>
              </a:rPr>
              <a:t>V wave, close to 3 times the mean PCWP, suggestive of </a:t>
            </a:r>
            <a:r>
              <a:rPr lang="en-US" b="1" i="0" u="none" strike="noStrike" baseline="0" dirty="0" smtClean="0">
                <a:latin typeface="Futura-Book"/>
              </a:rPr>
              <a:t>severe MR</a:t>
            </a:r>
          </a:p>
          <a:p>
            <a:endParaRPr lang="en-US" dirty="0">
              <a:latin typeface="Futura-Book"/>
            </a:endParaRPr>
          </a:p>
          <a:p>
            <a:r>
              <a:rPr lang="en-US" dirty="0" smtClean="0">
                <a:latin typeface="Futura-Book"/>
              </a:rPr>
              <a:t>The LVEDP is increased as a result of</a:t>
            </a:r>
          </a:p>
          <a:p>
            <a:r>
              <a:rPr lang="en-US" dirty="0" smtClean="0">
                <a:latin typeface="Futura-Book"/>
              </a:rPr>
              <a:t>MR, but not as much as PCWP</a:t>
            </a:r>
          </a:p>
          <a:p>
            <a:endParaRPr lang="en-US" dirty="0">
              <a:latin typeface="Futura-Book"/>
            </a:endParaRPr>
          </a:p>
          <a:p>
            <a:r>
              <a:rPr lang="en-US" dirty="0"/>
              <a:t>atrial fibrillation, so </a:t>
            </a:r>
            <a:r>
              <a:rPr lang="en-US" dirty="0" smtClean="0"/>
              <a:t>A waves </a:t>
            </a:r>
            <a:r>
              <a:rPr lang="en-US" dirty="0"/>
              <a:t>are not </a:t>
            </a:r>
            <a:r>
              <a:rPr lang="en-US" dirty="0" smtClean="0"/>
              <a:t>seen</a:t>
            </a:r>
          </a:p>
          <a:p>
            <a:endParaRPr lang="en-US" dirty="0">
              <a:latin typeface="Futura-Book"/>
            </a:endParaRPr>
          </a:p>
          <a:p>
            <a:r>
              <a:rPr lang="en-US" dirty="0"/>
              <a:t>early PCWP-LV </a:t>
            </a:r>
            <a:r>
              <a:rPr lang="en-US" dirty="0" smtClean="0"/>
              <a:t>gradient related </a:t>
            </a:r>
            <a:r>
              <a:rPr lang="en-US" dirty="0"/>
              <a:t>to V wave, but</a:t>
            </a:r>
          </a:p>
          <a:p>
            <a:r>
              <a:rPr lang="en-US" dirty="0"/>
              <a:t>LV and PCWP </a:t>
            </a:r>
            <a:r>
              <a:rPr lang="en-US" dirty="0" smtClean="0"/>
              <a:t>equalize soon </a:t>
            </a:r>
            <a:r>
              <a:rPr lang="en-US" dirty="0"/>
              <a:t>afterward, indicating</a:t>
            </a:r>
          </a:p>
          <a:p>
            <a:r>
              <a:rPr lang="en-US" dirty="0"/>
              <a:t>the lack of MS</a:t>
            </a:r>
            <a:endParaRPr lang="en-US" dirty="0" smtClean="0">
              <a:latin typeface="Futura-Book"/>
            </a:endParaRPr>
          </a:p>
        </p:txBody>
      </p:sp>
    </p:spTree>
    <p:extLst>
      <p:ext uri="{BB962C8B-B14F-4D97-AF65-F5344CB8AC3E}">
        <p14:creationId xmlns:p14="http://schemas.microsoft.com/office/powerpoint/2010/main" val="19381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 wave that is more than 3 times the mean PCWP is very specific for MR</a:t>
            </a:r>
          </a:p>
          <a:p>
            <a:r>
              <a:rPr lang="en-US" dirty="0"/>
              <a:t>D</a:t>
            </a:r>
            <a:r>
              <a:rPr lang="en-US" dirty="0" smtClean="0"/>
              <a:t>ecompensated LV failure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PCWP with high early diastolic gradient between PCWP </a:t>
            </a:r>
            <a:r>
              <a:rPr lang="en-US" dirty="0" smtClean="0"/>
              <a:t>and LV pressure. PCWP </a:t>
            </a:r>
            <a:r>
              <a:rPr lang="en-US" dirty="0"/>
              <a:t>equalizes with diastolic LV pressure </a:t>
            </a:r>
            <a:r>
              <a:rPr lang="en-US" dirty="0" smtClean="0"/>
              <a:t>in mid diastole. Large trans-mitral </a:t>
            </a:r>
            <a:r>
              <a:rPr lang="en-US" dirty="0"/>
              <a:t>E wave on </a:t>
            </a:r>
            <a:r>
              <a:rPr lang="en-US" dirty="0" smtClean="0"/>
              <a:t>echo.</a:t>
            </a:r>
          </a:p>
          <a:p>
            <a:pPr lvl="1"/>
            <a:endParaRPr lang="en-US" dirty="0"/>
          </a:p>
          <a:p>
            <a:r>
              <a:rPr lang="en-US" dirty="0" smtClean="0"/>
              <a:t>Impaired </a:t>
            </a:r>
            <a:r>
              <a:rPr lang="en-US" dirty="0"/>
              <a:t>LV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/>
              <a:t>large A </a:t>
            </a:r>
            <a:r>
              <a:rPr lang="en-US" dirty="0" smtClean="0"/>
              <a:t>wave</a:t>
            </a:r>
          </a:p>
          <a:p>
            <a:pPr lvl="1"/>
            <a:r>
              <a:rPr lang="en-US" dirty="0"/>
              <a:t>A wave is often larger </a:t>
            </a:r>
            <a:r>
              <a:rPr lang="en-US" dirty="0" smtClean="0"/>
              <a:t>than V </a:t>
            </a:r>
            <a:r>
              <a:rPr lang="en-US" dirty="0"/>
              <a:t>wave in compensated LV dysfunction</a:t>
            </a:r>
            <a:endParaRPr lang="en-US" dirty="0" smtClean="0"/>
          </a:p>
          <a:p>
            <a:pPr lvl="1"/>
            <a:r>
              <a:rPr lang="en-US" dirty="0"/>
              <a:t>MS before the LA becomes dysfunctional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037" y="365125"/>
            <a:ext cx="4487363" cy="5900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0066" y="28457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Futura-Book"/>
              </a:rPr>
              <a:t>LA pressure remains</a:t>
            </a:r>
          </a:p>
          <a:p>
            <a:r>
              <a:rPr lang="en-US" b="0" i="0" u="none" strike="noStrike" baseline="0" dirty="0" smtClean="0">
                <a:latin typeface="Futura-Book"/>
              </a:rPr>
              <a:t>higher than LV pressure</a:t>
            </a:r>
          </a:p>
          <a:p>
            <a:r>
              <a:rPr lang="en-US" b="0" i="0" u="none" strike="noStrike" baseline="0" dirty="0" smtClean="0">
                <a:latin typeface="Futura-Book"/>
              </a:rPr>
              <a:t>throughout diastole, signifying</a:t>
            </a:r>
          </a:p>
          <a:p>
            <a:r>
              <a:rPr lang="en-US" b="1" i="0" u="none" strike="noStrike" baseline="0" dirty="0" smtClean="0">
                <a:latin typeface="Futura-Book"/>
              </a:rPr>
              <a:t>moderate or severe 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7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19" y="699678"/>
            <a:ext cx="7331761" cy="5407824"/>
          </a:xfrm>
        </p:spPr>
      </p:pic>
    </p:spTree>
    <p:extLst>
      <p:ext uri="{BB962C8B-B14F-4D97-AF65-F5344CB8AC3E}">
        <p14:creationId xmlns:p14="http://schemas.microsoft.com/office/powerpoint/2010/main" val="40667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23" y="365125"/>
            <a:ext cx="5897479" cy="5891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5780023" cy="4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904212" cy="36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980499" cy="59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07" y="458258"/>
            <a:ext cx="5972749" cy="540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56" y="2405387"/>
            <a:ext cx="5626249" cy="25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</a:t>
            </a:r>
            <a:r>
              <a:rPr lang="en-US" dirty="0"/>
              <a:t>X and deep Y: constrictive pericarditis</a:t>
            </a:r>
          </a:p>
          <a:p>
            <a:r>
              <a:rPr lang="en-US" dirty="0" smtClean="0"/>
              <a:t>Deep </a:t>
            </a:r>
            <a:r>
              <a:rPr lang="en-US" dirty="0"/>
              <a:t>X and flat Y (diastolic flow blunting): </a:t>
            </a:r>
            <a:r>
              <a:rPr lang="en-US" dirty="0" err="1"/>
              <a:t>tamponade</a:t>
            </a:r>
            <a:r>
              <a:rPr lang="en-US" dirty="0"/>
              <a:t>, but also </a:t>
            </a:r>
            <a:r>
              <a:rPr lang="en-US" dirty="0" smtClean="0"/>
              <a:t>sinus tachycardia </a:t>
            </a:r>
            <a:r>
              <a:rPr lang="en-US" dirty="0"/>
              <a:t>(mnemonic: Flat Y </a:t>
            </a:r>
            <a:r>
              <a:rPr lang="en-US" dirty="0" err="1"/>
              <a:t>Tamponade</a:t>
            </a:r>
            <a:r>
              <a:rPr lang="en-US" dirty="0"/>
              <a:t>=FYT)</a:t>
            </a:r>
          </a:p>
          <a:p>
            <a:r>
              <a:rPr lang="en-US" dirty="0" smtClean="0"/>
              <a:t>Flat </a:t>
            </a:r>
            <a:r>
              <a:rPr lang="en-US" dirty="0"/>
              <a:t>X (systolic flow blunting) and deep Y: severe TR and/or RV failure</a:t>
            </a:r>
          </a:p>
          <a:p>
            <a:r>
              <a:rPr lang="en-US" dirty="0" smtClean="0"/>
              <a:t>Large </a:t>
            </a:r>
            <a:r>
              <a:rPr lang="en-US" dirty="0"/>
              <a:t>V wave: severe TR and/or RV failure</a:t>
            </a:r>
          </a:p>
          <a:p>
            <a:r>
              <a:rPr lang="en-US" dirty="0" err="1" smtClean="0"/>
              <a:t>Ventricularized</a:t>
            </a:r>
            <a:r>
              <a:rPr lang="en-US" dirty="0" smtClean="0"/>
              <a:t> </a:t>
            </a:r>
            <a:r>
              <a:rPr lang="en-US" dirty="0"/>
              <a:t>RA pressure: severe TR</a:t>
            </a:r>
          </a:p>
          <a:p>
            <a:r>
              <a:rPr lang="en-US" dirty="0" smtClean="0"/>
              <a:t>Large </a:t>
            </a:r>
            <a:r>
              <a:rPr lang="en-US" dirty="0"/>
              <a:t>A wave: impaired RV compliance</a:t>
            </a:r>
          </a:p>
          <a:p>
            <a:r>
              <a:rPr lang="en-US" dirty="0" smtClean="0"/>
              <a:t>Equally </a:t>
            </a:r>
            <a:r>
              <a:rPr lang="en-US" dirty="0"/>
              <a:t>large A and V waves: ASD</a:t>
            </a:r>
          </a:p>
        </p:txBody>
      </p:sp>
    </p:spTree>
    <p:extLst>
      <p:ext uri="{BB962C8B-B14F-4D97-AF65-F5344CB8AC3E}">
        <p14:creationId xmlns:p14="http://schemas.microsoft.com/office/powerpoint/2010/main" val="6441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7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3001</Words>
  <Application>Microsoft Office PowerPoint</Application>
  <PresentationFormat>Widescreen</PresentationFormat>
  <Paragraphs>345</Paragraphs>
  <Slides>95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4" baseType="lpstr">
      <vt:lpstr>Arial</vt:lpstr>
      <vt:lpstr>Calibri</vt:lpstr>
      <vt:lpstr>Calibri Light</vt:lpstr>
      <vt:lpstr>Futura-Book</vt:lpstr>
      <vt:lpstr>Futura-BookOblique</vt:lpstr>
      <vt:lpstr>Palatino-Roman</vt:lpstr>
      <vt:lpstr>Symbol</vt:lpstr>
      <vt:lpstr>Wingdings</vt:lpstr>
      <vt:lpstr>Office Theme</vt:lpstr>
      <vt:lpstr>Right heart catheterization</vt:lpstr>
      <vt:lpstr>Indications</vt:lpstr>
      <vt:lpstr>Contraindications</vt:lpstr>
      <vt:lpstr>PowerPoint Presentation</vt:lpstr>
      <vt:lpstr>Swan-Ganz balloon flotation catheter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Berman catheter</vt:lpstr>
      <vt:lpstr>Artifacts/Errors</vt:lpstr>
      <vt:lpstr>Micromanometer Catheter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Wedge measurement</vt:lpstr>
      <vt:lpstr>PowerPoint Presentation</vt:lpstr>
      <vt:lpstr>Cardiac output - thermodilution</vt:lpstr>
      <vt:lpstr>PowerPoint Presentation</vt:lpstr>
      <vt:lpstr>PowerPoint Presentation</vt:lpstr>
      <vt:lpstr>PowerPoint Presentation</vt:lpstr>
      <vt:lpstr>PowerPoint Presentation</vt:lpstr>
      <vt:lpstr>Complications</vt:lpstr>
      <vt:lpstr>PowerPoint Presentation</vt:lpstr>
      <vt:lpstr>PowerPoint Presentation</vt:lpstr>
      <vt:lpstr>PowerPoint Presentation</vt:lpstr>
      <vt:lpstr>RA tracing</vt:lpstr>
      <vt:lpstr>PowerPoint Presentation</vt:lpstr>
      <vt:lpstr>PowerPoint Presentation</vt:lpstr>
      <vt:lpstr>PowerPoint Presentation</vt:lpstr>
      <vt:lpstr>PowerPoint Presentation</vt:lpstr>
      <vt:lpstr>Correlations between the RA pressure tracing and the Doppler tracings of IVC, hepatic veins and transtricuspid flow</vt:lpstr>
      <vt:lpstr>PowerPoint Presentation</vt:lpstr>
      <vt:lpstr>PowerPoint Presentation</vt:lpstr>
      <vt:lpstr>Abnormalities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RV and PA tracing</vt:lpstr>
      <vt:lpstr>PowerPoint Presentation</vt:lpstr>
      <vt:lpstr>RV failure</vt:lpstr>
      <vt:lpstr>PowerPoint Presentation</vt:lpstr>
      <vt:lpstr>PowerPoint Presentation</vt:lpstr>
      <vt:lpstr>PowerPoint Presentation</vt:lpstr>
      <vt:lpstr>PCWP</vt:lpstr>
      <vt:lpstr>PowerPoint Presentation</vt:lpstr>
      <vt:lpstr>PowerPoint Presentation</vt:lpstr>
      <vt:lpstr>PowerPoint Presentation</vt:lpstr>
      <vt:lpstr>Interpretation and Pitfalls</vt:lpstr>
      <vt:lpstr>PowerPoint Presentation</vt:lpstr>
      <vt:lpstr>West 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heart catheterization</dc:title>
  <dc:creator>kundan patil</dc:creator>
  <cp:lastModifiedBy>kundan patil</cp:lastModifiedBy>
  <cp:revision>73</cp:revision>
  <dcterms:created xsi:type="dcterms:W3CDTF">2020-09-29T14:02:03Z</dcterms:created>
  <dcterms:modified xsi:type="dcterms:W3CDTF">2020-10-03T16:05:28Z</dcterms:modified>
</cp:coreProperties>
</file>